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98" r:id="rId3"/>
    <p:sldId id="276" r:id="rId4"/>
    <p:sldId id="270" r:id="rId5"/>
    <p:sldId id="283" r:id="rId6"/>
    <p:sldId id="272" r:id="rId7"/>
    <p:sldId id="277" r:id="rId8"/>
    <p:sldId id="284" r:id="rId9"/>
    <p:sldId id="278" r:id="rId10"/>
    <p:sldId id="273" r:id="rId11"/>
    <p:sldId id="286" r:id="rId12"/>
    <p:sldId id="287" r:id="rId13"/>
    <p:sldId id="291" r:id="rId14"/>
    <p:sldId id="289" r:id="rId15"/>
    <p:sldId id="297" r:id="rId16"/>
    <p:sldId id="271" r:id="rId17"/>
    <p:sldId id="288" r:id="rId18"/>
    <p:sldId id="293" r:id="rId19"/>
    <p:sldId id="294" r:id="rId20"/>
    <p:sldId id="295" r:id="rId21"/>
    <p:sldId id="296" r:id="rId22"/>
    <p:sldId id="290" r:id="rId23"/>
    <p:sldId id="281" r:id="rId24"/>
    <p:sldId id="279" r:id="rId25"/>
    <p:sldId id="269" r:id="rId26"/>
    <p:sldId id="267" r:id="rId27"/>
    <p:sldId id="274" r:id="rId28"/>
    <p:sldId id="280" r:id="rId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GAdneU/JiodrV91VFEWaRP9i+7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142199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73" name="Google Shape;173;p1: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664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457200" y="1600200"/>
            <a:ext cx="8229240" cy="4525560"/>
          </a:xfrm>
          <a:prstGeom prst="rect">
            <a:avLst/>
          </a:prstGeom>
          <a:noFill/>
          <a:ln>
            <a:noFill/>
          </a:ln>
        </p:spPr>
        <p:txBody>
          <a:bodyPr spcFirstLastPara="1" wrap="square" lIns="0" tIns="0" rIns="0" bIns="0" anchor="ctr" anchorCtr="0">
            <a:norm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5"/>
        <p:cNvGrpSpPr/>
        <p:nvPr/>
      </p:nvGrpSpPr>
      <p:grpSpPr>
        <a:xfrm>
          <a:off x="0" y="0"/>
          <a:ext cx="0" cy="0"/>
          <a:chOff x="0" y="0"/>
          <a:chExt cx="0" cy="0"/>
        </a:xfrm>
      </p:grpSpPr>
      <p:sp>
        <p:nvSpPr>
          <p:cNvPr id="46" name="Google Shape;46;p30"/>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0"/>
          <p:cNvSpPr txBox="1">
            <a:spLocks noGrp="1"/>
          </p:cNvSpPr>
          <p:nvPr>
            <p:ph type="body" idx="1"/>
          </p:nvPr>
        </p:nvSpPr>
        <p:spPr>
          <a:xfrm>
            <a:off x="457200" y="1600200"/>
            <a:ext cx="822924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8" name="Google Shape;48;p30"/>
          <p:cNvSpPr txBox="1">
            <a:spLocks noGrp="1"/>
          </p:cNvSpPr>
          <p:nvPr>
            <p:ph type="body" idx="2"/>
          </p:nvPr>
        </p:nvSpPr>
        <p:spPr>
          <a:xfrm>
            <a:off x="457200" y="3964320"/>
            <a:ext cx="822924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9"/>
        <p:cNvGrpSpPr/>
        <p:nvPr/>
      </p:nvGrpSpPr>
      <p:grpSpPr>
        <a:xfrm>
          <a:off x="0" y="0"/>
          <a:ext cx="0" cy="0"/>
          <a:chOff x="0" y="0"/>
          <a:chExt cx="0" cy="0"/>
        </a:xfrm>
      </p:grpSpPr>
      <p:sp>
        <p:nvSpPr>
          <p:cNvPr id="50" name="Google Shape;50;p31"/>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1"/>
          <p:cNvSpPr txBox="1">
            <a:spLocks noGrp="1"/>
          </p:cNvSpPr>
          <p:nvPr>
            <p:ph type="body" idx="1"/>
          </p:nvPr>
        </p:nvSpPr>
        <p:spPr>
          <a:xfrm>
            <a:off x="457200" y="1600200"/>
            <a:ext cx="40158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2" name="Google Shape;52;p31"/>
          <p:cNvSpPr txBox="1">
            <a:spLocks noGrp="1"/>
          </p:cNvSpPr>
          <p:nvPr>
            <p:ph type="body" idx="2"/>
          </p:nvPr>
        </p:nvSpPr>
        <p:spPr>
          <a:xfrm>
            <a:off x="4674240" y="1600200"/>
            <a:ext cx="40158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3" name="Google Shape;53;p31"/>
          <p:cNvSpPr txBox="1">
            <a:spLocks noGrp="1"/>
          </p:cNvSpPr>
          <p:nvPr>
            <p:ph type="body" idx="3"/>
          </p:nvPr>
        </p:nvSpPr>
        <p:spPr>
          <a:xfrm>
            <a:off x="457200" y="3964320"/>
            <a:ext cx="40158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4" name="Google Shape;54;p31"/>
          <p:cNvSpPr txBox="1">
            <a:spLocks noGrp="1"/>
          </p:cNvSpPr>
          <p:nvPr>
            <p:ph type="body" idx="4"/>
          </p:nvPr>
        </p:nvSpPr>
        <p:spPr>
          <a:xfrm>
            <a:off x="4674240" y="3964320"/>
            <a:ext cx="40158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5"/>
        <p:cNvGrpSpPr/>
        <p:nvPr/>
      </p:nvGrpSpPr>
      <p:grpSpPr>
        <a:xfrm>
          <a:off x="0" y="0"/>
          <a:ext cx="0" cy="0"/>
          <a:chOff x="0" y="0"/>
          <a:chExt cx="0" cy="0"/>
        </a:xfrm>
      </p:grpSpPr>
      <p:sp>
        <p:nvSpPr>
          <p:cNvPr id="56" name="Google Shape;56;p32"/>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32"/>
          <p:cNvSpPr txBox="1">
            <a:spLocks noGrp="1"/>
          </p:cNvSpPr>
          <p:nvPr>
            <p:ph type="body" idx="1"/>
          </p:nvPr>
        </p:nvSpPr>
        <p:spPr>
          <a:xfrm>
            <a:off x="457200" y="1600200"/>
            <a:ext cx="26496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8" name="Google Shape;58;p32"/>
          <p:cNvSpPr txBox="1">
            <a:spLocks noGrp="1"/>
          </p:cNvSpPr>
          <p:nvPr>
            <p:ph type="body" idx="2"/>
          </p:nvPr>
        </p:nvSpPr>
        <p:spPr>
          <a:xfrm>
            <a:off x="3239640" y="1600200"/>
            <a:ext cx="26496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9" name="Google Shape;59;p32"/>
          <p:cNvSpPr txBox="1">
            <a:spLocks noGrp="1"/>
          </p:cNvSpPr>
          <p:nvPr>
            <p:ph type="body" idx="3"/>
          </p:nvPr>
        </p:nvSpPr>
        <p:spPr>
          <a:xfrm>
            <a:off x="6022080" y="1600200"/>
            <a:ext cx="26496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0" name="Google Shape;60;p32"/>
          <p:cNvSpPr txBox="1">
            <a:spLocks noGrp="1"/>
          </p:cNvSpPr>
          <p:nvPr>
            <p:ph type="body" idx="4"/>
          </p:nvPr>
        </p:nvSpPr>
        <p:spPr>
          <a:xfrm>
            <a:off x="457200" y="3964320"/>
            <a:ext cx="26496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1" name="Google Shape;61;p32"/>
          <p:cNvSpPr txBox="1">
            <a:spLocks noGrp="1"/>
          </p:cNvSpPr>
          <p:nvPr>
            <p:ph type="body" idx="5"/>
          </p:nvPr>
        </p:nvSpPr>
        <p:spPr>
          <a:xfrm>
            <a:off x="3239640" y="3964320"/>
            <a:ext cx="26496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2" name="Google Shape;62;p32"/>
          <p:cNvSpPr txBox="1">
            <a:spLocks noGrp="1"/>
          </p:cNvSpPr>
          <p:nvPr>
            <p:ph type="body" idx="6"/>
          </p:nvPr>
        </p:nvSpPr>
        <p:spPr>
          <a:xfrm>
            <a:off x="6022080" y="3964320"/>
            <a:ext cx="26496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9"/>
        <p:cNvGrpSpPr/>
        <p:nvPr/>
      </p:nvGrpSpPr>
      <p:grpSpPr>
        <a:xfrm>
          <a:off x="0" y="0"/>
          <a:ext cx="0" cy="0"/>
          <a:chOff x="0" y="0"/>
          <a:chExt cx="0" cy="0"/>
        </a:xfrm>
      </p:grpSpPr>
      <p:sp>
        <p:nvSpPr>
          <p:cNvPr id="20" name="Google Shape;20;p23"/>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3"/>
          <p:cNvSpPr txBox="1">
            <a:spLocks noGrp="1"/>
          </p:cNvSpPr>
          <p:nvPr>
            <p:ph type="body" idx="1"/>
          </p:nvPr>
        </p:nvSpPr>
        <p:spPr>
          <a:xfrm>
            <a:off x="457200" y="1600200"/>
            <a:ext cx="8229240" cy="4525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2"/>
        <p:cNvGrpSpPr/>
        <p:nvPr/>
      </p:nvGrpSpPr>
      <p:grpSpPr>
        <a:xfrm>
          <a:off x="0" y="0"/>
          <a:ext cx="0" cy="0"/>
          <a:chOff x="0" y="0"/>
          <a:chExt cx="0" cy="0"/>
        </a:xfrm>
      </p:grpSpPr>
      <p:sp>
        <p:nvSpPr>
          <p:cNvPr id="23" name="Google Shape;23;p24"/>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4"/>
          <p:cNvSpPr txBox="1">
            <a:spLocks noGrp="1"/>
          </p:cNvSpPr>
          <p:nvPr>
            <p:ph type="body" idx="1"/>
          </p:nvPr>
        </p:nvSpPr>
        <p:spPr>
          <a:xfrm>
            <a:off x="457200" y="1600200"/>
            <a:ext cx="4015800" cy="4525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25" name="Google Shape;25;p24"/>
          <p:cNvSpPr txBox="1">
            <a:spLocks noGrp="1"/>
          </p:cNvSpPr>
          <p:nvPr>
            <p:ph type="body" idx="2"/>
          </p:nvPr>
        </p:nvSpPr>
        <p:spPr>
          <a:xfrm>
            <a:off x="4674240" y="1600200"/>
            <a:ext cx="4015800" cy="4525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25"/>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8"/>
        <p:cNvGrpSpPr/>
        <p:nvPr/>
      </p:nvGrpSpPr>
      <p:grpSpPr>
        <a:xfrm>
          <a:off x="0" y="0"/>
          <a:ext cx="0" cy="0"/>
          <a:chOff x="0" y="0"/>
          <a:chExt cx="0" cy="0"/>
        </a:xfrm>
      </p:grpSpPr>
      <p:sp>
        <p:nvSpPr>
          <p:cNvPr id="29" name="Google Shape;29;p26"/>
          <p:cNvSpPr txBox="1">
            <a:spLocks noGrp="1"/>
          </p:cNvSpPr>
          <p:nvPr>
            <p:ph type="subTitle" idx="1"/>
          </p:nvPr>
        </p:nvSpPr>
        <p:spPr>
          <a:xfrm>
            <a:off x="457200" y="274680"/>
            <a:ext cx="8229240" cy="5297760"/>
          </a:xfrm>
          <a:prstGeom prst="rect">
            <a:avLst/>
          </a:prstGeom>
          <a:noFill/>
          <a:ln>
            <a:noFill/>
          </a:ln>
        </p:spPr>
        <p:txBody>
          <a:bodyPr spcFirstLastPara="1" wrap="square" lIns="0" tIns="0" rIns="0" bIns="0" anchor="ctr" anchorCtr="0">
            <a:norm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0"/>
        <p:cNvGrpSpPr/>
        <p:nvPr/>
      </p:nvGrpSpPr>
      <p:grpSpPr>
        <a:xfrm>
          <a:off x="0" y="0"/>
          <a:ext cx="0" cy="0"/>
          <a:chOff x="0" y="0"/>
          <a:chExt cx="0" cy="0"/>
        </a:xfrm>
      </p:grpSpPr>
      <p:sp>
        <p:nvSpPr>
          <p:cNvPr id="31" name="Google Shape;31;p27"/>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7"/>
          <p:cNvSpPr txBox="1">
            <a:spLocks noGrp="1"/>
          </p:cNvSpPr>
          <p:nvPr>
            <p:ph type="body" idx="1"/>
          </p:nvPr>
        </p:nvSpPr>
        <p:spPr>
          <a:xfrm>
            <a:off x="457200" y="1600200"/>
            <a:ext cx="40158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3" name="Google Shape;33;p27"/>
          <p:cNvSpPr txBox="1">
            <a:spLocks noGrp="1"/>
          </p:cNvSpPr>
          <p:nvPr>
            <p:ph type="body" idx="2"/>
          </p:nvPr>
        </p:nvSpPr>
        <p:spPr>
          <a:xfrm>
            <a:off x="4674240" y="1600200"/>
            <a:ext cx="4015800" cy="4525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4" name="Google Shape;34;p27"/>
          <p:cNvSpPr txBox="1">
            <a:spLocks noGrp="1"/>
          </p:cNvSpPr>
          <p:nvPr>
            <p:ph type="body" idx="3"/>
          </p:nvPr>
        </p:nvSpPr>
        <p:spPr>
          <a:xfrm>
            <a:off x="457200" y="3964320"/>
            <a:ext cx="40158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5"/>
        <p:cNvGrpSpPr/>
        <p:nvPr/>
      </p:nvGrpSpPr>
      <p:grpSpPr>
        <a:xfrm>
          <a:off x="0" y="0"/>
          <a:ext cx="0" cy="0"/>
          <a:chOff x="0" y="0"/>
          <a:chExt cx="0" cy="0"/>
        </a:xfrm>
      </p:grpSpPr>
      <p:sp>
        <p:nvSpPr>
          <p:cNvPr id="36" name="Google Shape;36;p28"/>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28"/>
          <p:cNvSpPr txBox="1">
            <a:spLocks noGrp="1"/>
          </p:cNvSpPr>
          <p:nvPr>
            <p:ph type="body" idx="1"/>
          </p:nvPr>
        </p:nvSpPr>
        <p:spPr>
          <a:xfrm>
            <a:off x="457200" y="1600200"/>
            <a:ext cx="4015800" cy="4525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8" name="Google Shape;38;p28"/>
          <p:cNvSpPr txBox="1">
            <a:spLocks noGrp="1"/>
          </p:cNvSpPr>
          <p:nvPr>
            <p:ph type="body" idx="2"/>
          </p:nvPr>
        </p:nvSpPr>
        <p:spPr>
          <a:xfrm>
            <a:off x="4674240" y="1600200"/>
            <a:ext cx="40158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9" name="Google Shape;39;p28"/>
          <p:cNvSpPr txBox="1">
            <a:spLocks noGrp="1"/>
          </p:cNvSpPr>
          <p:nvPr>
            <p:ph type="body" idx="3"/>
          </p:nvPr>
        </p:nvSpPr>
        <p:spPr>
          <a:xfrm>
            <a:off x="4674240" y="3964320"/>
            <a:ext cx="40158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0"/>
        <p:cNvGrpSpPr/>
        <p:nvPr/>
      </p:nvGrpSpPr>
      <p:grpSpPr>
        <a:xfrm>
          <a:off x="0" y="0"/>
          <a:ext cx="0" cy="0"/>
          <a:chOff x="0" y="0"/>
          <a:chExt cx="0" cy="0"/>
        </a:xfrm>
      </p:grpSpPr>
      <p:sp>
        <p:nvSpPr>
          <p:cNvPr id="41" name="Google Shape;41;p29"/>
          <p:cNvSpPr txBox="1">
            <a:spLocks noGrp="1"/>
          </p:cNvSpPr>
          <p:nvPr>
            <p:ph type="title"/>
          </p:nvPr>
        </p:nvSpPr>
        <p:spPr>
          <a:xfrm>
            <a:off x="457200" y="274680"/>
            <a:ext cx="8229240" cy="114264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9"/>
          <p:cNvSpPr txBox="1">
            <a:spLocks noGrp="1"/>
          </p:cNvSpPr>
          <p:nvPr>
            <p:ph type="body" idx="1"/>
          </p:nvPr>
        </p:nvSpPr>
        <p:spPr>
          <a:xfrm>
            <a:off x="457200" y="1600200"/>
            <a:ext cx="40158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3" name="Google Shape;43;p29"/>
          <p:cNvSpPr txBox="1">
            <a:spLocks noGrp="1"/>
          </p:cNvSpPr>
          <p:nvPr>
            <p:ph type="body" idx="2"/>
          </p:nvPr>
        </p:nvSpPr>
        <p:spPr>
          <a:xfrm>
            <a:off x="4674240" y="1600200"/>
            <a:ext cx="401580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4" name="Google Shape;44;p29"/>
          <p:cNvSpPr txBox="1">
            <a:spLocks noGrp="1"/>
          </p:cNvSpPr>
          <p:nvPr>
            <p:ph type="body" idx="3"/>
          </p:nvPr>
        </p:nvSpPr>
        <p:spPr>
          <a:xfrm>
            <a:off x="457200" y="3964320"/>
            <a:ext cx="8229240" cy="215856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685800" y="2130480"/>
            <a:ext cx="7772040" cy="1469520"/>
          </a:xfrm>
          <a:prstGeom prst="rect">
            <a:avLst/>
          </a:prstGeom>
          <a:noFill/>
          <a:ln>
            <a:noFill/>
          </a:ln>
        </p:spPr>
        <p:txBody>
          <a:bodyPr spcFirstLastPara="1" wrap="square" lIns="91425" tIns="45700" rIns="91425" bIns="4570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dt" idx="10"/>
          </p:nvPr>
        </p:nvSpPr>
        <p:spPr>
          <a:xfrm>
            <a:off x="457200" y="6356520"/>
            <a:ext cx="2133360" cy="3646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15"/>
          <p:cNvSpPr txBox="1">
            <a:spLocks noGrp="1"/>
          </p:cNvSpPr>
          <p:nvPr>
            <p:ph type="ftr" idx="11"/>
          </p:nvPr>
        </p:nvSpPr>
        <p:spPr>
          <a:xfrm>
            <a:off x="3124080" y="6356520"/>
            <a:ext cx="2895120" cy="36468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5"/>
          <p:cNvSpPr txBox="1">
            <a:spLocks noGrp="1"/>
          </p:cNvSpPr>
          <p:nvPr>
            <p:ph type="sldNum" idx="12"/>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solidFill>
                <a:schemeClr val="dk1"/>
              </a:solidFill>
              <a:latin typeface="Times New Roman"/>
              <a:ea typeface="Times New Roman"/>
              <a:cs typeface="Times New Roman"/>
              <a:sym typeface="Times New Roman"/>
            </a:endParaRPr>
          </a:p>
        </p:txBody>
      </p:sp>
      <p:sp>
        <p:nvSpPr>
          <p:cNvPr id="14" name="Google Shape;14;p15"/>
          <p:cNvSpPr txBox="1">
            <a:spLocks noGrp="1"/>
          </p:cNvSpPr>
          <p:nvPr>
            <p:ph type="body" idx="1"/>
          </p:nvPr>
        </p:nvSpPr>
        <p:spPr>
          <a:xfrm>
            <a:off x="457200" y="1604520"/>
            <a:ext cx="82292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jpeg"/><Relationship Id="rId7"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
          <p:cNvSpPr txBox="1"/>
          <p:nvPr/>
        </p:nvSpPr>
        <p:spPr>
          <a:xfrm>
            <a:off x="228600" y="1714320"/>
            <a:ext cx="8915040" cy="619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br>
              <a:rPr lang="en-US" sz="1800" b="0" i="0" u="none" strike="noStrike" cap="none" dirty="0">
                <a:solidFill>
                  <a:schemeClr val="dk1"/>
                </a:solidFill>
                <a:latin typeface="Arial"/>
                <a:ea typeface="Arial"/>
                <a:cs typeface="Arial"/>
                <a:sym typeface="Arial"/>
              </a:rPr>
            </a:br>
            <a:br>
              <a:rPr lang="en-US" sz="1800" b="0" i="0" u="none" strike="noStrike" cap="none" dirty="0">
                <a:solidFill>
                  <a:schemeClr val="dk1"/>
                </a:solidFill>
                <a:latin typeface="Arial"/>
                <a:ea typeface="Arial"/>
                <a:cs typeface="Arial"/>
                <a:sym typeface="Arial"/>
              </a:rPr>
            </a:br>
            <a:br>
              <a:rPr lang="en-US" sz="1800" b="0" i="0" u="none" strike="noStrike" cap="none" dirty="0">
                <a:solidFill>
                  <a:schemeClr val="dk1"/>
                </a:solidFill>
                <a:latin typeface="Arial"/>
                <a:ea typeface="Arial"/>
                <a:cs typeface="Arial"/>
                <a:sym typeface="Arial"/>
              </a:rPr>
            </a:br>
            <a:br>
              <a:rPr lang="en-US" sz="1800" b="0" i="0" u="none" strike="noStrike" cap="none" dirty="0">
                <a:solidFill>
                  <a:schemeClr val="dk1"/>
                </a:solidFill>
                <a:latin typeface="Arial"/>
                <a:ea typeface="Arial"/>
                <a:cs typeface="Arial"/>
                <a:sym typeface="Arial"/>
              </a:rPr>
            </a:br>
            <a:br>
              <a:rPr lang="en-US" sz="1800" b="0" i="0" u="none" strike="noStrike" cap="none" dirty="0">
                <a:solidFill>
                  <a:schemeClr val="dk1"/>
                </a:solidFill>
                <a:latin typeface="Arial"/>
                <a:ea typeface="Arial"/>
                <a:cs typeface="Arial"/>
                <a:sym typeface="Arial"/>
              </a:rPr>
            </a:br>
            <a:r>
              <a:rPr lang="en-US" sz="3200" b="1" i="0" u="sng" strike="noStrike" cap="none" dirty="0">
                <a:solidFill>
                  <a:srgbClr val="000000"/>
                </a:solidFill>
                <a:latin typeface="Times New Roman"/>
                <a:ea typeface="Times New Roman"/>
                <a:cs typeface="Times New Roman"/>
                <a:sym typeface="Times New Roman"/>
              </a:rPr>
              <a:t>B.Tech Project External Evaluation, VIIIth Sem</a:t>
            </a:r>
            <a:br>
              <a:rPr lang="en-US" sz="1800" b="0" i="0" u="none" strike="noStrike" cap="none" dirty="0">
                <a:solidFill>
                  <a:schemeClr val="dk1"/>
                </a:solidFill>
                <a:latin typeface="Arial"/>
                <a:ea typeface="Arial"/>
                <a:cs typeface="Arial"/>
                <a:sym typeface="Arial"/>
              </a:rPr>
            </a:br>
            <a:r>
              <a:rPr lang="en-US" sz="2000" b="1" i="0" u="none" strike="noStrike" dirty="0">
                <a:solidFill>
                  <a:srgbClr val="000000"/>
                </a:solidFill>
                <a:effectLst/>
                <a:latin typeface="Times New Roman" panose="02020603050405020304" pitchFamily="18" charset="0"/>
              </a:rPr>
              <a:t>TRIP- A Complete Tourism Solution</a:t>
            </a:r>
            <a:br>
              <a:rPr lang="en-US" sz="1800" b="0" i="0" u="none" strike="noStrike" cap="none" dirty="0">
                <a:solidFill>
                  <a:schemeClr val="dk1"/>
                </a:solidFill>
                <a:latin typeface="Arial"/>
                <a:ea typeface="Arial"/>
                <a:cs typeface="Arial"/>
                <a:sym typeface="Arial"/>
              </a:rPr>
            </a:br>
            <a:br>
              <a:rPr lang="en-US" sz="1800" b="0" i="0" u="none" strike="noStrike" cap="none" dirty="0">
                <a:solidFill>
                  <a:schemeClr val="dk1"/>
                </a:solidFill>
                <a:latin typeface="Arial"/>
                <a:ea typeface="Arial"/>
                <a:cs typeface="Arial"/>
                <a:sym typeface="Arial"/>
              </a:rPr>
            </a:br>
            <a:r>
              <a:rPr lang="en-US" sz="2800" b="0" i="0" u="none" strike="noStrike" cap="none" dirty="0">
                <a:solidFill>
                  <a:srgbClr val="000000"/>
                </a:solidFill>
                <a:latin typeface="Times New Roman"/>
                <a:ea typeface="Times New Roman"/>
                <a:cs typeface="Times New Roman"/>
                <a:sym typeface="Times New Roman"/>
              </a:rPr>
              <a:t> </a:t>
            </a:r>
            <a:endParaRPr sz="2800" b="0" i="0" u="none" strike="noStrike" cap="none" dirty="0">
              <a:solidFill>
                <a:srgbClr val="000000"/>
              </a:solidFill>
              <a:latin typeface="Calibri"/>
              <a:ea typeface="Calibri"/>
              <a:cs typeface="Calibri"/>
              <a:sym typeface="Calibri"/>
            </a:endParaRPr>
          </a:p>
        </p:txBody>
      </p:sp>
      <p:sp>
        <p:nvSpPr>
          <p:cNvPr id="176" name="Google Shape;176;p1"/>
          <p:cNvSpPr/>
          <p:nvPr/>
        </p:nvSpPr>
        <p:spPr>
          <a:xfrm>
            <a:off x="647280" y="4941161"/>
            <a:ext cx="8077680" cy="109584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2200" b="0" i="0" u="none" strike="noStrike" cap="none" dirty="0">
                <a:solidFill>
                  <a:srgbClr val="000000"/>
                </a:solidFill>
                <a:latin typeface="Times New Roman"/>
                <a:ea typeface="Times New Roman"/>
                <a:cs typeface="Times New Roman"/>
                <a:sym typeface="Times New Roman"/>
              </a:rPr>
              <a:t>DEPARTMENT OF COMPUTER SCIENCE &amp; ENGINEERING</a:t>
            </a:r>
            <a:endParaRPr sz="2200" b="0" i="0" u="none" strike="noStrike" cap="none" dirty="0">
              <a:solidFill>
                <a:schemeClr val="dk1"/>
              </a:solidFill>
              <a:latin typeface="Arial"/>
              <a:ea typeface="Arial"/>
              <a:cs typeface="Arial"/>
              <a:sym typeface="Arial"/>
            </a:endParaRPr>
          </a:p>
          <a:p>
            <a:pPr algn="ctr"/>
            <a:r>
              <a:rPr lang="en-US" sz="2200" b="0" i="0" u="none" strike="noStrike" cap="none" dirty="0">
                <a:solidFill>
                  <a:srgbClr val="000000"/>
                </a:solidFill>
                <a:latin typeface="Times New Roman"/>
                <a:ea typeface="Times New Roman"/>
                <a:cs typeface="Times New Roman"/>
                <a:sym typeface="Times New Roman"/>
              </a:rPr>
              <a:t>SCHOOL OF ENGINEERING AND TECHNOLOGY,</a:t>
            </a:r>
            <a:r>
              <a:rPr lang="en-US" sz="24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220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Sharda University, Gr. Noida</a:t>
            </a:r>
            <a:endParaRPr lang="en-US" sz="220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None/>
            </a:pPr>
            <a:r>
              <a:rPr lang="en-US" sz="2200" b="0" i="0" u="none" strike="noStrike" cap="none" dirty="0">
                <a:solidFill>
                  <a:srgbClr val="000000"/>
                </a:solidFill>
                <a:latin typeface="Times New Roman"/>
                <a:ea typeface="Times New Roman"/>
                <a:cs typeface="Times New Roman"/>
                <a:sym typeface="Times New Roman"/>
              </a:rPr>
              <a:t> </a:t>
            </a:r>
            <a:endParaRPr sz="22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2200" dirty="0">
                <a:latin typeface="Times New Roman"/>
                <a:ea typeface="Times New Roman"/>
                <a:cs typeface="Times New Roman"/>
                <a:sym typeface="Times New Roman"/>
              </a:rPr>
              <a:t>11 May,</a:t>
            </a:r>
            <a:r>
              <a:rPr lang="en-US" sz="2200" b="0" i="0" u="none" strike="noStrike" cap="none" dirty="0">
                <a:solidFill>
                  <a:srgbClr val="000000"/>
                </a:solidFill>
                <a:latin typeface="Times New Roman"/>
                <a:ea typeface="Times New Roman"/>
                <a:cs typeface="Times New Roman"/>
                <a:sym typeface="Times New Roman"/>
              </a:rPr>
              <a:t> 2022</a:t>
            </a:r>
            <a:endParaRPr sz="2200" b="0" i="0" u="none" strike="noStrike" cap="none" dirty="0">
              <a:solidFill>
                <a:schemeClr val="dk1"/>
              </a:solidFill>
              <a:latin typeface="Arial"/>
              <a:ea typeface="Arial"/>
              <a:cs typeface="Arial"/>
              <a:sym typeface="Arial"/>
            </a:endParaRPr>
          </a:p>
        </p:txBody>
      </p:sp>
      <p:sp>
        <p:nvSpPr>
          <p:cNvPr id="177" name="Google Shape;177;p1"/>
          <p:cNvSpPr/>
          <p:nvPr/>
        </p:nvSpPr>
        <p:spPr>
          <a:xfrm>
            <a:off x="857160" y="3467186"/>
            <a:ext cx="3285720" cy="17362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0" i="0" u="none" strike="noStrike" cap="none" dirty="0">
                <a:solidFill>
                  <a:schemeClr val="tx1"/>
                </a:solidFill>
                <a:latin typeface="Times New Roman" panose="02020603050405020304" pitchFamily="18" charset="0"/>
                <a:ea typeface="Georgia"/>
                <a:cs typeface="Times New Roman" panose="02020603050405020304" pitchFamily="18" charset="0"/>
                <a:sym typeface="Georgia"/>
              </a:rPr>
              <a:t>Presented by :-</a:t>
            </a:r>
            <a:endParaRPr lang="en-US" sz="1800" dirty="0">
              <a:solidFill>
                <a:schemeClr val="tx1"/>
              </a:solidFill>
              <a:latin typeface="Times New Roman" panose="02020603050405020304" pitchFamily="18" charset="0"/>
              <a:ea typeface="Georgia"/>
              <a:cs typeface="Times New Roman" panose="02020603050405020304" pitchFamily="18" charset="0"/>
            </a:endParaRPr>
          </a:p>
          <a:p>
            <a:pPr marL="0" marR="0" lvl="0" indent="0" rtl="0">
              <a:lnSpc>
                <a:spcPct val="100000"/>
              </a:lnSpc>
              <a:spcBef>
                <a:spcPts val="0"/>
              </a:spcBef>
              <a:spcAft>
                <a:spcPts val="0"/>
              </a:spcAft>
              <a:buNone/>
            </a:pPr>
            <a:r>
              <a:rPr lang="en-IN" b="0" i="0" u="none" strike="noStrike" cap="none" dirty="0">
                <a:solidFill>
                  <a:schemeClr val="tx1"/>
                </a:solidFill>
                <a:latin typeface="Times New Roman" panose="02020603050405020304" pitchFamily="18" charset="0"/>
                <a:ea typeface="Georgia"/>
                <a:cs typeface="Times New Roman" panose="02020603050405020304" pitchFamily="18" charset="0"/>
                <a:sym typeface="Georgia"/>
              </a:rPr>
              <a:t>AMAN CHAUHAN (2018001310)</a:t>
            </a:r>
            <a:endParaRPr lang="en-IN" dirty="0">
              <a:solidFill>
                <a:schemeClr val="tx1"/>
              </a:solidFill>
              <a:latin typeface="Times New Roman" panose="02020603050405020304" pitchFamily="18" charset="0"/>
              <a:cs typeface="Times New Roman" panose="02020603050405020304" pitchFamily="18" charset="0"/>
            </a:endParaRPr>
          </a:p>
          <a:p>
            <a:pPr marL="0" marR="0" lvl="0" indent="0" rtl="0">
              <a:lnSpc>
                <a:spcPct val="100000"/>
              </a:lnSpc>
              <a:spcBef>
                <a:spcPts val="0"/>
              </a:spcBef>
              <a:spcAft>
                <a:spcPts val="0"/>
              </a:spcAft>
              <a:buNone/>
            </a:pPr>
            <a:r>
              <a:rPr lang="en-US" b="0" i="0" u="none" strike="noStrike" cap="none" dirty="0">
                <a:solidFill>
                  <a:schemeClr val="tx1"/>
                </a:solidFill>
                <a:latin typeface="Times New Roman" panose="02020603050405020304" pitchFamily="18" charset="0"/>
                <a:cs typeface="Times New Roman" panose="02020603050405020304" pitchFamily="18" charset="0"/>
                <a:sym typeface="Arial"/>
              </a:rPr>
              <a:t>RAGHAV GUPTA (2018004539)</a:t>
            </a:r>
          </a:p>
          <a:p>
            <a:pPr marL="0" marR="0" lvl="0" indent="0" rtl="0">
              <a:lnSpc>
                <a:spcPct val="100000"/>
              </a:lnSpc>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SATYAM SINGH (2018002681)</a:t>
            </a:r>
          </a:p>
          <a:p>
            <a:pPr marL="0" marR="0" lvl="0" indent="0" rtl="0">
              <a:lnSpc>
                <a:spcPct val="100000"/>
              </a:lnSpc>
              <a:spcBef>
                <a:spcPts val="0"/>
              </a:spcBef>
              <a:spcAft>
                <a:spcPts val="0"/>
              </a:spcAft>
              <a:buNone/>
            </a:pPr>
            <a:r>
              <a:rPr lang="en-US" b="0" i="0" u="none" strike="noStrike" cap="none" dirty="0">
                <a:solidFill>
                  <a:schemeClr val="tx1"/>
                </a:solidFill>
                <a:latin typeface="Times New Roman" panose="02020603050405020304" pitchFamily="18" charset="0"/>
                <a:cs typeface="Times New Roman" panose="02020603050405020304" pitchFamily="18" charset="0"/>
                <a:sym typeface="Arial"/>
              </a:rPr>
              <a:t>ARUN KUMAR (2018004636)</a:t>
            </a:r>
            <a:endParaRPr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sp>
        <p:nvSpPr>
          <p:cNvPr id="178" name="Google Shape;178;p1"/>
          <p:cNvSpPr/>
          <p:nvPr/>
        </p:nvSpPr>
        <p:spPr>
          <a:xfrm>
            <a:off x="5686719" y="3434298"/>
            <a:ext cx="2714400" cy="364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Under the Supervision of:-</a:t>
            </a:r>
            <a:endParaRPr sz="1800" b="0" i="0" u="none" strike="noStrike" cap="none" dirty="0">
              <a:solidFill>
                <a:schemeClr val="dk1"/>
              </a:solidFill>
              <a:latin typeface="Arial"/>
              <a:ea typeface="Arial"/>
              <a:cs typeface="Arial"/>
              <a:sym typeface="Arial"/>
            </a:endParaRPr>
          </a:p>
        </p:txBody>
      </p:sp>
      <p:sp>
        <p:nvSpPr>
          <p:cNvPr id="179" name="Google Shape;179;p1"/>
          <p:cNvSpPr/>
          <p:nvPr/>
        </p:nvSpPr>
        <p:spPr>
          <a:xfrm>
            <a:off x="5686719" y="3897147"/>
            <a:ext cx="3285720" cy="118764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Dr. Danish </a:t>
            </a:r>
            <a:r>
              <a:rPr lang="en-US" sz="1800" b="1" i="0" u="none" strike="noStrike" cap="none" dirty="0" err="1">
                <a:solidFill>
                  <a:srgbClr val="000000"/>
                </a:solidFill>
                <a:latin typeface="Times New Roman" panose="02020603050405020304" pitchFamily="18" charset="0"/>
                <a:ea typeface="Times New Roman"/>
                <a:cs typeface="Times New Roman" panose="02020603050405020304" pitchFamily="18" charset="0"/>
                <a:sym typeface="Times New Roman"/>
              </a:rPr>
              <a:t>Ather</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None/>
            </a:pPr>
            <a:r>
              <a:rPr lang="en-US" sz="1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Asst. Prof., </a:t>
            </a:r>
          </a:p>
          <a:p>
            <a:pPr marL="0" marR="0" lvl="0" indent="0" algn="l" rtl="0">
              <a:lnSpc>
                <a:spcPct val="100000"/>
              </a:lnSpc>
              <a:spcBef>
                <a:spcPts val="0"/>
              </a:spcBef>
              <a:spcAft>
                <a:spcPts val="0"/>
              </a:spcAft>
              <a:buNone/>
            </a:pPr>
            <a:endParaRPr sz="1800" b="0" i="0" u="none" strike="noStrike" cap="none" dirty="0">
              <a:solidFill>
                <a:schemeClr val="dk1"/>
              </a:solidFill>
              <a:latin typeface="Arial"/>
              <a:ea typeface="Arial"/>
              <a:cs typeface="Arial"/>
              <a:sym typeface="Arial"/>
            </a:endParaRPr>
          </a:p>
        </p:txBody>
      </p:sp>
      <p:sp>
        <p:nvSpPr>
          <p:cNvPr id="180" name="Google Shape;180;p1"/>
          <p:cNvSpPr txBox="1"/>
          <p:nvPr/>
        </p:nvSpPr>
        <p:spPr>
          <a:xfrm>
            <a:off x="6553080" y="6356520"/>
            <a:ext cx="2133360" cy="36468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8B8B8B"/>
                </a:solidFill>
                <a:latin typeface="Calibri"/>
                <a:ea typeface="Calibri"/>
                <a:cs typeface="Calibri"/>
                <a:sym typeface="Calibri"/>
              </a:rPr>
              <a:t>1</a:t>
            </a:fld>
            <a:endParaRPr sz="1200" b="0" i="0" u="none" strike="noStrike" cap="none">
              <a:solidFill>
                <a:schemeClr val="dk1"/>
              </a:solidFill>
              <a:latin typeface="Times New Roman"/>
              <a:ea typeface="Times New Roman"/>
              <a:cs typeface="Times New Roman"/>
              <a:sym typeface="Times New Roman"/>
            </a:endParaRPr>
          </a:p>
        </p:txBody>
      </p:sp>
      <p:sp>
        <p:nvSpPr>
          <p:cNvPr id="181" name="Google Shape;181;p1"/>
          <p:cNvSpPr/>
          <p:nvPr/>
        </p:nvSpPr>
        <p:spPr>
          <a:xfrm>
            <a:off x="155520" y="-144360"/>
            <a:ext cx="304560" cy="3045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1"/>
          <p:cNvPicPr preferRelativeResize="0"/>
          <p:nvPr/>
        </p:nvPicPr>
        <p:blipFill rotWithShape="1">
          <a:blip r:embed="rId3">
            <a:alphaModFix/>
          </a:blip>
          <a:srcRect l="35533"/>
          <a:stretch/>
        </p:blipFill>
        <p:spPr>
          <a:xfrm>
            <a:off x="2661312" y="0"/>
            <a:ext cx="3935829" cy="1714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i="0" u="none" strike="noStrike" dirty="0">
                <a:solidFill>
                  <a:srgbClr val="000000"/>
                </a:solidFill>
                <a:effectLst/>
                <a:latin typeface="Times New Roman" panose="02020603050405020304" pitchFamily="18" charset="0"/>
              </a:rPr>
              <a:t>Feasibility</a:t>
            </a:r>
            <a:endParaRPr lang="en-IN" sz="3600" dirty="0"/>
          </a:p>
        </p:txBody>
      </p:sp>
      <p:pic>
        <p:nvPicPr>
          <p:cNvPr id="5122" name="Picture 2">
            <a:extLst>
              <a:ext uri="{FF2B5EF4-FFF2-40B4-BE49-F238E27FC236}">
                <a16:creationId xmlns:a16="http://schemas.microsoft.com/office/drawing/2014/main" id="{CDCED256-2EBE-4CE2-B695-6EC3926F0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625"/>
          <a:stretch/>
        </p:blipFill>
        <p:spPr bwMode="auto">
          <a:xfrm>
            <a:off x="4795734" y="1417320"/>
            <a:ext cx="4348266" cy="24949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2726389-362C-4305-80BE-BD7E953137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091"/>
          <a:stretch/>
        </p:blipFill>
        <p:spPr bwMode="auto">
          <a:xfrm>
            <a:off x="197239" y="4308173"/>
            <a:ext cx="4374761" cy="20951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1B15F0FD-138A-47C5-B3F5-A9A6FAB095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9900"/>
          <a:stretch/>
        </p:blipFill>
        <p:spPr bwMode="auto">
          <a:xfrm>
            <a:off x="4795734" y="4294768"/>
            <a:ext cx="4011643" cy="21085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A84303A-3612-4540-B840-8313E8B4933D}"/>
              </a:ext>
            </a:extLst>
          </p:cNvPr>
          <p:cNvPicPr>
            <a:picLocks noChangeAspect="1"/>
          </p:cNvPicPr>
          <p:nvPr/>
        </p:nvPicPr>
        <p:blipFill rotWithShape="1">
          <a:blip r:embed="rId5"/>
          <a:srcRect l="26709" t="24965" r="25738" b="20351"/>
          <a:stretch/>
        </p:blipFill>
        <p:spPr>
          <a:xfrm>
            <a:off x="197239" y="1435475"/>
            <a:ext cx="4176706" cy="2228704"/>
          </a:xfrm>
          <a:prstGeom prst="rect">
            <a:avLst/>
          </a:prstGeom>
        </p:spPr>
      </p:pic>
    </p:spTree>
    <p:extLst>
      <p:ext uri="{BB962C8B-B14F-4D97-AF65-F5344CB8AC3E}">
        <p14:creationId xmlns:p14="http://schemas.microsoft.com/office/powerpoint/2010/main" val="177163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sp>
        <p:nvSpPr>
          <p:cNvPr id="3" name="TextBox 2">
            <a:extLst>
              <a:ext uri="{FF2B5EF4-FFF2-40B4-BE49-F238E27FC236}">
                <a16:creationId xmlns:a16="http://schemas.microsoft.com/office/drawing/2014/main" id="{F3BB90A8-9675-445C-BD58-155F149E54A4}"/>
              </a:ext>
            </a:extLst>
          </p:cNvPr>
          <p:cNvSpPr txBox="1"/>
          <p:nvPr/>
        </p:nvSpPr>
        <p:spPr>
          <a:xfrm flipH="1">
            <a:off x="951739" y="1690289"/>
            <a:ext cx="4157588" cy="400110"/>
          </a:xfrm>
          <a:prstGeom prst="rect">
            <a:avLst/>
          </a:prstGeom>
          <a:noFill/>
        </p:spPr>
        <p:txBody>
          <a:bodyPr wrap="square" rtlCol="0">
            <a:spAutoFit/>
          </a:bodyPr>
          <a:lstStyle/>
          <a:p>
            <a:r>
              <a:rPr lang="en-US" sz="2000" b="1" dirty="0"/>
              <a:t>Dashboard Screen:</a:t>
            </a:r>
            <a:endParaRPr lang="en-IN" sz="2000" b="1" dirty="0"/>
          </a:p>
        </p:txBody>
      </p:sp>
      <p:pic>
        <p:nvPicPr>
          <p:cNvPr id="9" name="Picture 8">
            <a:extLst>
              <a:ext uri="{FF2B5EF4-FFF2-40B4-BE49-F238E27FC236}">
                <a16:creationId xmlns:a16="http://schemas.microsoft.com/office/drawing/2014/main" id="{30448BCA-6A86-4C7F-A450-D8C1F4A97881}"/>
              </a:ext>
            </a:extLst>
          </p:cNvPr>
          <p:cNvPicPr>
            <a:picLocks noChangeAspect="1"/>
          </p:cNvPicPr>
          <p:nvPr/>
        </p:nvPicPr>
        <p:blipFill>
          <a:blip r:embed="rId2"/>
          <a:stretch>
            <a:fillRect/>
          </a:stretch>
        </p:blipFill>
        <p:spPr>
          <a:xfrm>
            <a:off x="1269820" y="2558440"/>
            <a:ext cx="6604000" cy="3714750"/>
          </a:xfrm>
          <a:prstGeom prst="rect">
            <a:avLst/>
          </a:prstGeom>
        </p:spPr>
      </p:pic>
    </p:spTree>
    <p:extLst>
      <p:ext uri="{BB962C8B-B14F-4D97-AF65-F5344CB8AC3E}">
        <p14:creationId xmlns:p14="http://schemas.microsoft.com/office/powerpoint/2010/main" val="670185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pic>
        <p:nvPicPr>
          <p:cNvPr id="4110" name="Picture 14">
            <a:extLst>
              <a:ext uri="{FF2B5EF4-FFF2-40B4-BE49-F238E27FC236}">
                <a16:creationId xmlns:a16="http://schemas.microsoft.com/office/drawing/2014/main" id="{E7BCD67C-99DB-49BF-9141-D4E836064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132" y="2388281"/>
            <a:ext cx="6437376" cy="38093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284A8F-F943-4F61-90D3-2601056628FD}"/>
              </a:ext>
            </a:extLst>
          </p:cNvPr>
          <p:cNvSpPr txBox="1"/>
          <p:nvPr/>
        </p:nvSpPr>
        <p:spPr>
          <a:xfrm>
            <a:off x="1258478" y="1595023"/>
            <a:ext cx="4572000" cy="400110"/>
          </a:xfrm>
          <a:prstGeom prst="rect">
            <a:avLst/>
          </a:prstGeom>
          <a:noFill/>
        </p:spPr>
        <p:txBody>
          <a:bodyPr wrap="square">
            <a:spAutoFit/>
          </a:bodyPr>
          <a:lstStyle/>
          <a:p>
            <a:r>
              <a:rPr lang="en-US" sz="2000" b="1" dirty="0"/>
              <a:t>Projectile screen for </a:t>
            </a:r>
            <a:r>
              <a:rPr lang="en-US" sz="2000" b="1" dirty="0" err="1"/>
              <a:t>ProShop</a:t>
            </a:r>
            <a:r>
              <a:rPr lang="en-US" sz="2000" b="1" dirty="0"/>
              <a:t>:</a:t>
            </a:r>
            <a:endParaRPr lang="en-IN" sz="2000" b="1" dirty="0"/>
          </a:p>
        </p:txBody>
      </p:sp>
    </p:spTree>
    <p:extLst>
      <p:ext uri="{BB962C8B-B14F-4D97-AF65-F5344CB8AC3E}">
        <p14:creationId xmlns:p14="http://schemas.microsoft.com/office/powerpoint/2010/main" val="592648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pic>
        <p:nvPicPr>
          <p:cNvPr id="4106" name="Picture 10">
            <a:extLst>
              <a:ext uri="{FF2B5EF4-FFF2-40B4-BE49-F238E27FC236}">
                <a16:creationId xmlns:a16="http://schemas.microsoft.com/office/drawing/2014/main" id="{81403CDB-6622-4393-9C99-6B2C829A7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033" y="2180086"/>
            <a:ext cx="7289574" cy="41003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CD4227-B8F0-41DC-8DAD-BF38D034C1A1}"/>
              </a:ext>
            </a:extLst>
          </p:cNvPr>
          <p:cNvSpPr txBox="1"/>
          <p:nvPr/>
        </p:nvSpPr>
        <p:spPr>
          <a:xfrm>
            <a:off x="853126" y="1417320"/>
            <a:ext cx="4572000" cy="400110"/>
          </a:xfrm>
          <a:prstGeom prst="rect">
            <a:avLst/>
          </a:prstGeom>
          <a:noFill/>
        </p:spPr>
        <p:txBody>
          <a:bodyPr wrap="square">
            <a:spAutoFit/>
          </a:bodyPr>
          <a:lstStyle/>
          <a:p>
            <a:r>
              <a:rPr lang="en-US" sz="2000" b="1" dirty="0"/>
              <a:t>Projectile screen for </a:t>
            </a:r>
            <a:r>
              <a:rPr lang="en-US" sz="2000" b="1" dirty="0" err="1"/>
              <a:t>ProFood</a:t>
            </a:r>
            <a:r>
              <a:rPr lang="en-US" sz="2000" b="1" dirty="0"/>
              <a:t>:</a:t>
            </a:r>
            <a:endParaRPr lang="en-IN" sz="2000" b="1" dirty="0"/>
          </a:p>
        </p:txBody>
      </p:sp>
    </p:spTree>
    <p:extLst>
      <p:ext uri="{BB962C8B-B14F-4D97-AF65-F5344CB8AC3E}">
        <p14:creationId xmlns:p14="http://schemas.microsoft.com/office/powerpoint/2010/main" val="3395485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pic>
        <p:nvPicPr>
          <p:cNvPr id="4112" name="Picture 16">
            <a:extLst>
              <a:ext uri="{FF2B5EF4-FFF2-40B4-BE49-F238E27FC236}">
                <a16:creationId xmlns:a16="http://schemas.microsoft.com/office/drawing/2014/main" id="{9D98779E-B090-4899-BCB8-73366BD80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560" y="2303440"/>
            <a:ext cx="7040520" cy="39602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F94ABF-072C-45BA-B435-F1A371D596BD}"/>
              </a:ext>
            </a:extLst>
          </p:cNvPr>
          <p:cNvSpPr txBox="1"/>
          <p:nvPr/>
        </p:nvSpPr>
        <p:spPr>
          <a:xfrm>
            <a:off x="937967" y="1417320"/>
            <a:ext cx="4572000" cy="400110"/>
          </a:xfrm>
          <a:prstGeom prst="rect">
            <a:avLst/>
          </a:prstGeom>
          <a:noFill/>
        </p:spPr>
        <p:txBody>
          <a:bodyPr wrap="square">
            <a:spAutoFit/>
          </a:bodyPr>
          <a:lstStyle/>
          <a:p>
            <a:r>
              <a:rPr lang="en-US" sz="2000" b="1" dirty="0"/>
              <a:t>Checkout screen for </a:t>
            </a:r>
            <a:r>
              <a:rPr lang="en-US" sz="2000" b="1" dirty="0" err="1"/>
              <a:t>ProHotels</a:t>
            </a:r>
            <a:r>
              <a:rPr lang="en-US" sz="1400" b="1" dirty="0"/>
              <a:t>:</a:t>
            </a:r>
            <a:endParaRPr lang="en-IN" sz="1400" b="1" dirty="0"/>
          </a:p>
        </p:txBody>
      </p:sp>
    </p:spTree>
    <p:extLst>
      <p:ext uri="{BB962C8B-B14F-4D97-AF65-F5344CB8AC3E}">
        <p14:creationId xmlns:p14="http://schemas.microsoft.com/office/powerpoint/2010/main" val="3926181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sp>
        <p:nvSpPr>
          <p:cNvPr id="3" name="TextBox 2">
            <a:extLst>
              <a:ext uri="{FF2B5EF4-FFF2-40B4-BE49-F238E27FC236}">
                <a16:creationId xmlns:a16="http://schemas.microsoft.com/office/drawing/2014/main" id="{F3BB90A8-9675-445C-BD58-155F149E54A4}"/>
              </a:ext>
            </a:extLst>
          </p:cNvPr>
          <p:cNvSpPr txBox="1"/>
          <p:nvPr/>
        </p:nvSpPr>
        <p:spPr>
          <a:xfrm flipH="1">
            <a:off x="951739" y="1690289"/>
            <a:ext cx="4157588" cy="400110"/>
          </a:xfrm>
          <a:prstGeom prst="rect">
            <a:avLst/>
          </a:prstGeom>
          <a:noFill/>
        </p:spPr>
        <p:txBody>
          <a:bodyPr wrap="square" rtlCol="0">
            <a:spAutoFit/>
          </a:bodyPr>
          <a:lstStyle/>
          <a:p>
            <a:r>
              <a:rPr lang="en-US" sz="2000" b="1" dirty="0"/>
              <a:t>Projectile screen for </a:t>
            </a:r>
            <a:r>
              <a:rPr lang="en-US" sz="2000" b="1" dirty="0" err="1"/>
              <a:t>ProHotels</a:t>
            </a:r>
            <a:r>
              <a:rPr lang="en-US" sz="2000" b="1" dirty="0"/>
              <a:t>:</a:t>
            </a:r>
            <a:endParaRPr lang="en-IN" sz="2000" b="1" dirty="0"/>
          </a:p>
        </p:txBody>
      </p:sp>
      <p:pic>
        <p:nvPicPr>
          <p:cNvPr id="5" name="Picture 4">
            <a:extLst>
              <a:ext uri="{FF2B5EF4-FFF2-40B4-BE49-F238E27FC236}">
                <a16:creationId xmlns:a16="http://schemas.microsoft.com/office/drawing/2014/main" id="{484D79F6-FF41-4473-A2DF-33C0871B21F3}"/>
              </a:ext>
            </a:extLst>
          </p:cNvPr>
          <p:cNvPicPr>
            <a:picLocks noChangeAspect="1"/>
          </p:cNvPicPr>
          <p:nvPr/>
        </p:nvPicPr>
        <p:blipFill>
          <a:blip r:embed="rId2"/>
          <a:stretch>
            <a:fillRect/>
          </a:stretch>
        </p:blipFill>
        <p:spPr>
          <a:xfrm>
            <a:off x="1070826" y="2363367"/>
            <a:ext cx="6909516" cy="3886603"/>
          </a:xfrm>
          <a:prstGeom prst="rect">
            <a:avLst/>
          </a:prstGeom>
        </p:spPr>
      </p:pic>
    </p:spTree>
    <p:extLst>
      <p:ext uri="{BB962C8B-B14F-4D97-AF65-F5344CB8AC3E}">
        <p14:creationId xmlns:p14="http://schemas.microsoft.com/office/powerpoint/2010/main" val="3797972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sp>
        <p:nvSpPr>
          <p:cNvPr id="5" name="TextBox 4">
            <a:extLst>
              <a:ext uri="{FF2B5EF4-FFF2-40B4-BE49-F238E27FC236}">
                <a16:creationId xmlns:a16="http://schemas.microsoft.com/office/drawing/2014/main" id="{0ACE77F0-C480-465B-A10B-5D1D93FFE7A3}"/>
              </a:ext>
            </a:extLst>
          </p:cNvPr>
          <p:cNvSpPr txBox="1"/>
          <p:nvPr/>
        </p:nvSpPr>
        <p:spPr>
          <a:xfrm>
            <a:off x="787139" y="1720781"/>
            <a:ext cx="4572000" cy="400110"/>
          </a:xfrm>
          <a:prstGeom prst="rect">
            <a:avLst/>
          </a:prstGeom>
          <a:noFill/>
        </p:spPr>
        <p:txBody>
          <a:bodyPr wrap="square">
            <a:spAutoFit/>
          </a:bodyPr>
          <a:lstStyle/>
          <a:p>
            <a:r>
              <a:rPr lang="en-US" sz="2000" b="1" dirty="0"/>
              <a:t>Room screen for </a:t>
            </a:r>
            <a:r>
              <a:rPr lang="en-US" sz="2000" b="1" dirty="0" err="1"/>
              <a:t>ProHotels</a:t>
            </a:r>
            <a:r>
              <a:rPr lang="en-US" sz="2000" b="1" dirty="0"/>
              <a:t>:</a:t>
            </a:r>
            <a:endParaRPr lang="en-IN" sz="2000" b="1" dirty="0"/>
          </a:p>
        </p:txBody>
      </p:sp>
      <p:pic>
        <p:nvPicPr>
          <p:cNvPr id="6" name="Picture 5">
            <a:extLst>
              <a:ext uri="{FF2B5EF4-FFF2-40B4-BE49-F238E27FC236}">
                <a16:creationId xmlns:a16="http://schemas.microsoft.com/office/drawing/2014/main" id="{32F7BA28-B486-42BD-9EF0-9BE64B9B1AE1}"/>
              </a:ext>
            </a:extLst>
          </p:cNvPr>
          <p:cNvPicPr>
            <a:picLocks noChangeAspect="1"/>
          </p:cNvPicPr>
          <p:nvPr/>
        </p:nvPicPr>
        <p:blipFill>
          <a:blip r:embed="rId2"/>
          <a:stretch>
            <a:fillRect/>
          </a:stretch>
        </p:blipFill>
        <p:spPr>
          <a:xfrm>
            <a:off x="904973" y="2528047"/>
            <a:ext cx="6904625" cy="3883851"/>
          </a:xfrm>
          <a:prstGeom prst="rect">
            <a:avLst/>
          </a:prstGeom>
        </p:spPr>
      </p:pic>
    </p:spTree>
    <p:extLst>
      <p:ext uri="{BB962C8B-B14F-4D97-AF65-F5344CB8AC3E}">
        <p14:creationId xmlns:p14="http://schemas.microsoft.com/office/powerpoint/2010/main" val="761233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sp>
        <p:nvSpPr>
          <p:cNvPr id="5" name="TextBox 4">
            <a:extLst>
              <a:ext uri="{FF2B5EF4-FFF2-40B4-BE49-F238E27FC236}">
                <a16:creationId xmlns:a16="http://schemas.microsoft.com/office/drawing/2014/main" id="{041E64E6-3A4E-4D95-AF61-67E06755B1CC}"/>
              </a:ext>
            </a:extLst>
          </p:cNvPr>
          <p:cNvSpPr txBox="1"/>
          <p:nvPr/>
        </p:nvSpPr>
        <p:spPr>
          <a:xfrm>
            <a:off x="834272" y="1653238"/>
            <a:ext cx="4572000" cy="400110"/>
          </a:xfrm>
          <a:prstGeom prst="rect">
            <a:avLst/>
          </a:prstGeom>
          <a:noFill/>
        </p:spPr>
        <p:txBody>
          <a:bodyPr wrap="square">
            <a:spAutoFit/>
          </a:bodyPr>
          <a:lstStyle/>
          <a:p>
            <a:r>
              <a:rPr lang="en-US" sz="2000" b="1" dirty="0"/>
              <a:t>Features provided at </a:t>
            </a:r>
            <a:r>
              <a:rPr lang="en-US" sz="2000" b="1" dirty="0" err="1"/>
              <a:t>ProHotels</a:t>
            </a:r>
            <a:r>
              <a:rPr lang="en-US" sz="2000" b="1" dirty="0"/>
              <a:t>:</a:t>
            </a:r>
            <a:endParaRPr lang="en-IN" sz="2000" b="1" dirty="0"/>
          </a:p>
        </p:txBody>
      </p:sp>
      <p:pic>
        <p:nvPicPr>
          <p:cNvPr id="6" name="Picture 5">
            <a:extLst>
              <a:ext uri="{FF2B5EF4-FFF2-40B4-BE49-F238E27FC236}">
                <a16:creationId xmlns:a16="http://schemas.microsoft.com/office/drawing/2014/main" id="{A6F56A4E-DA87-43F2-869E-C90B6C8742EB}"/>
              </a:ext>
            </a:extLst>
          </p:cNvPr>
          <p:cNvPicPr>
            <a:picLocks noChangeAspect="1"/>
          </p:cNvPicPr>
          <p:nvPr/>
        </p:nvPicPr>
        <p:blipFill>
          <a:blip r:embed="rId2"/>
          <a:stretch>
            <a:fillRect/>
          </a:stretch>
        </p:blipFill>
        <p:spPr>
          <a:xfrm>
            <a:off x="976965" y="2401738"/>
            <a:ext cx="6908337" cy="3885940"/>
          </a:xfrm>
          <a:prstGeom prst="rect">
            <a:avLst/>
          </a:prstGeom>
        </p:spPr>
      </p:pic>
    </p:spTree>
    <p:extLst>
      <p:ext uri="{BB962C8B-B14F-4D97-AF65-F5344CB8AC3E}">
        <p14:creationId xmlns:p14="http://schemas.microsoft.com/office/powerpoint/2010/main" val="290339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sp>
        <p:nvSpPr>
          <p:cNvPr id="5" name="TextBox 4">
            <a:extLst>
              <a:ext uri="{FF2B5EF4-FFF2-40B4-BE49-F238E27FC236}">
                <a16:creationId xmlns:a16="http://schemas.microsoft.com/office/drawing/2014/main" id="{15F94ABF-072C-45BA-B435-F1A371D596BD}"/>
              </a:ext>
            </a:extLst>
          </p:cNvPr>
          <p:cNvSpPr txBox="1"/>
          <p:nvPr/>
        </p:nvSpPr>
        <p:spPr>
          <a:xfrm>
            <a:off x="937967" y="1417320"/>
            <a:ext cx="4572000" cy="400110"/>
          </a:xfrm>
          <a:prstGeom prst="rect">
            <a:avLst/>
          </a:prstGeom>
          <a:noFill/>
        </p:spPr>
        <p:txBody>
          <a:bodyPr wrap="square">
            <a:spAutoFit/>
          </a:bodyPr>
          <a:lstStyle/>
          <a:p>
            <a:r>
              <a:rPr lang="en-US" sz="2000" b="1" dirty="0"/>
              <a:t>Projectile screen for </a:t>
            </a:r>
            <a:r>
              <a:rPr lang="en-US" sz="2000" b="1" dirty="0" err="1"/>
              <a:t>ProTravels</a:t>
            </a:r>
            <a:r>
              <a:rPr lang="en-US" sz="1400" b="1" dirty="0"/>
              <a:t>:</a:t>
            </a:r>
            <a:endParaRPr lang="en-IN" sz="1400" b="1" dirty="0"/>
          </a:p>
        </p:txBody>
      </p:sp>
      <p:pic>
        <p:nvPicPr>
          <p:cNvPr id="7" name="Picture 6">
            <a:extLst>
              <a:ext uri="{FF2B5EF4-FFF2-40B4-BE49-F238E27FC236}">
                <a16:creationId xmlns:a16="http://schemas.microsoft.com/office/drawing/2014/main" id="{AAE6CD3C-E082-4487-87F9-D1EB836D4458}"/>
              </a:ext>
            </a:extLst>
          </p:cNvPr>
          <p:cNvPicPr>
            <a:picLocks noChangeAspect="1"/>
          </p:cNvPicPr>
          <p:nvPr/>
        </p:nvPicPr>
        <p:blipFill>
          <a:blip r:embed="rId2"/>
          <a:stretch>
            <a:fillRect/>
          </a:stretch>
        </p:blipFill>
        <p:spPr>
          <a:xfrm>
            <a:off x="1087037" y="2369057"/>
            <a:ext cx="6737209" cy="3789680"/>
          </a:xfrm>
          <a:prstGeom prst="rect">
            <a:avLst/>
          </a:prstGeom>
        </p:spPr>
      </p:pic>
    </p:spTree>
    <p:extLst>
      <p:ext uri="{BB962C8B-B14F-4D97-AF65-F5344CB8AC3E}">
        <p14:creationId xmlns:p14="http://schemas.microsoft.com/office/powerpoint/2010/main" val="2241329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sp>
        <p:nvSpPr>
          <p:cNvPr id="5" name="TextBox 4">
            <a:extLst>
              <a:ext uri="{FF2B5EF4-FFF2-40B4-BE49-F238E27FC236}">
                <a16:creationId xmlns:a16="http://schemas.microsoft.com/office/drawing/2014/main" id="{15F94ABF-072C-45BA-B435-F1A371D596BD}"/>
              </a:ext>
            </a:extLst>
          </p:cNvPr>
          <p:cNvSpPr txBox="1"/>
          <p:nvPr/>
        </p:nvSpPr>
        <p:spPr>
          <a:xfrm>
            <a:off x="937967" y="1417320"/>
            <a:ext cx="4572000" cy="400110"/>
          </a:xfrm>
          <a:prstGeom prst="rect">
            <a:avLst/>
          </a:prstGeom>
          <a:noFill/>
        </p:spPr>
        <p:txBody>
          <a:bodyPr wrap="square">
            <a:spAutoFit/>
          </a:bodyPr>
          <a:lstStyle/>
          <a:p>
            <a:r>
              <a:rPr lang="en-US" sz="2000" b="1" dirty="0"/>
              <a:t>Booking screen for </a:t>
            </a:r>
            <a:r>
              <a:rPr lang="en-US" sz="2000" b="1" dirty="0" err="1"/>
              <a:t>ProHotels</a:t>
            </a:r>
            <a:r>
              <a:rPr lang="en-US" sz="1400" b="1" dirty="0"/>
              <a:t>:</a:t>
            </a:r>
            <a:endParaRPr lang="en-IN" sz="1400" b="1" dirty="0"/>
          </a:p>
        </p:txBody>
      </p:sp>
      <p:pic>
        <p:nvPicPr>
          <p:cNvPr id="8" name="Picture 7">
            <a:extLst>
              <a:ext uri="{FF2B5EF4-FFF2-40B4-BE49-F238E27FC236}">
                <a16:creationId xmlns:a16="http://schemas.microsoft.com/office/drawing/2014/main" id="{2EE33A4E-4192-40A4-80CE-A3BB6C25B915}"/>
              </a:ext>
            </a:extLst>
          </p:cNvPr>
          <p:cNvPicPr>
            <a:picLocks noChangeAspect="1"/>
          </p:cNvPicPr>
          <p:nvPr/>
        </p:nvPicPr>
        <p:blipFill>
          <a:blip r:embed="rId2"/>
          <a:stretch>
            <a:fillRect/>
          </a:stretch>
        </p:blipFill>
        <p:spPr>
          <a:xfrm>
            <a:off x="1028192" y="2210202"/>
            <a:ext cx="7097713" cy="3992464"/>
          </a:xfrm>
          <a:prstGeom prst="rect">
            <a:avLst/>
          </a:prstGeom>
        </p:spPr>
      </p:pic>
    </p:spTree>
    <p:extLst>
      <p:ext uri="{BB962C8B-B14F-4D97-AF65-F5344CB8AC3E}">
        <p14:creationId xmlns:p14="http://schemas.microsoft.com/office/powerpoint/2010/main" val="95233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Approval from guide for the evaluation</a:t>
            </a:r>
          </a:p>
        </p:txBody>
      </p:sp>
      <p:sp>
        <p:nvSpPr>
          <p:cNvPr id="5" name="TextBox 4">
            <a:extLst>
              <a:ext uri="{FF2B5EF4-FFF2-40B4-BE49-F238E27FC236}">
                <a16:creationId xmlns:a16="http://schemas.microsoft.com/office/drawing/2014/main" id="{545EADB3-3EE0-4BCC-96B8-3F2D2B3117B0}"/>
              </a:ext>
            </a:extLst>
          </p:cNvPr>
          <p:cNvSpPr txBox="1"/>
          <p:nvPr/>
        </p:nvSpPr>
        <p:spPr>
          <a:xfrm>
            <a:off x="4072379" y="2026762"/>
            <a:ext cx="4336330" cy="7386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Approval for the last external evaluation of the semester.</a:t>
            </a:r>
          </a:p>
          <a:p>
            <a:r>
              <a:rPr lang="en-US" dirty="0">
                <a:latin typeface="Times New Roman" panose="02020603050405020304" pitchFamily="18" charset="0"/>
                <a:cs typeface="Times New Roman" panose="02020603050405020304" pitchFamily="18" charset="0"/>
              </a:rPr>
              <a:t>Presentation approval from the guide to proceed for the final external evaluation.</a:t>
            </a:r>
            <a:endParaRPr lang="en-IN"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DFA769F-C10F-4861-8948-6E53E02FBB7F}"/>
              </a:ext>
            </a:extLst>
          </p:cNvPr>
          <p:cNvSpPr/>
          <p:nvPr/>
        </p:nvSpPr>
        <p:spPr>
          <a:xfrm>
            <a:off x="3359150" y="3223037"/>
            <a:ext cx="5461574" cy="1200329"/>
          </a:xfrm>
          <a:prstGeom prst="rect">
            <a:avLst/>
          </a:prstGeom>
          <a:noFill/>
        </p:spPr>
        <p:txBody>
          <a:bodyPr wrap="square" lIns="91440" tIns="45720" rIns="91440" bIns="45720">
            <a:spAutoFit/>
          </a:bodyPr>
          <a:lstStyle/>
          <a:p>
            <a:pPr algn="ct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Approval for</a:t>
            </a:r>
          </a:p>
          <a:p>
            <a:pPr algn="ct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Last </a:t>
            </a: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Ext</a:t>
            </a: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ernal Evaluation</a:t>
            </a:r>
          </a:p>
        </p:txBody>
      </p:sp>
      <p:sp>
        <p:nvSpPr>
          <p:cNvPr id="7" name="Rectangle 6">
            <a:extLst>
              <a:ext uri="{FF2B5EF4-FFF2-40B4-BE49-F238E27FC236}">
                <a16:creationId xmlns:a16="http://schemas.microsoft.com/office/drawing/2014/main" id="{62D7AE3B-F15D-4B45-97F5-74C926639B26}"/>
              </a:ext>
            </a:extLst>
          </p:cNvPr>
          <p:cNvSpPr/>
          <p:nvPr/>
        </p:nvSpPr>
        <p:spPr>
          <a:xfrm>
            <a:off x="4235828" y="4880977"/>
            <a:ext cx="4009431" cy="584775"/>
          </a:xfrm>
          <a:prstGeom prst="rect">
            <a:avLst/>
          </a:prstGeom>
          <a:noFill/>
        </p:spPr>
        <p:txBody>
          <a:bodyPr wrap="non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Approved By Guide</a:t>
            </a:r>
          </a:p>
        </p:txBody>
      </p:sp>
      <p:sp>
        <p:nvSpPr>
          <p:cNvPr id="8" name="Arrow: Right 7">
            <a:extLst>
              <a:ext uri="{FF2B5EF4-FFF2-40B4-BE49-F238E27FC236}">
                <a16:creationId xmlns:a16="http://schemas.microsoft.com/office/drawing/2014/main" id="{10F0D7F3-55F6-40D2-9ACC-2D11A1E837B8}"/>
              </a:ext>
            </a:extLst>
          </p:cNvPr>
          <p:cNvSpPr/>
          <p:nvPr/>
        </p:nvSpPr>
        <p:spPr>
          <a:xfrm flipH="1" flipV="1">
            <a:off x="3532272" y="5115337"/>
            <a:ext cx="703556" cy="116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DB8598EF-4798-1B08-C32C-2C59F03F6D34}"/>
              </a:ext>
            </a:extLst>
          </p:cNvPr>
          <p:cNvPicPr>
            <a:picLocks noChangeAspect="1"/>
          </p:cNvPicPr>
          <p:nvPr/>
        </p:nvPicPr>
        <p:blipFill rotWithShape="1">
          <a:blip r:embed="rId2"/>
          <a:srcRect l="27113" t="14958" r="42887" b="6152"/>
          <a:stretch/>
        </p:blipFill>
        <p:spPr>
          <a:xfrm>
            <a:off x="91049" y="1498393"/>
            <a:ext cx="3441223" cy="5090272"/>
          </a:xfrm>
          <a:prstGeom prst="rect">
            <a:avLst/>
          </a:prstGeom>
        </p:spPr>
      </p:pic>
    </p:spTree>
    <p:extLst>
      <p:ext uri="{BB962C8B-B14F-4D97-AF65-F5344CB8AC3E}">
        <p14:creationId xmlns:p14="http://schemas.microsoft.com/office/powerpoint/2010/main" val="3367864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sp>
        <p:nvSpPr>
          <p:cNvPr id="5" name="TextBox 4">
            <a:extLst>
              <a:ext uri="{FF2B5EF4-FFF2-40B4-BE49-F238E27FC236}">
                <a16:creationId xmlns:a16="http://schemas.microsoft.com/office/drawing/2014/main" id="{15F94ABF-072C-45BA-B435-F1A371D596BD}"/>
              </a:ext>
            </a:extLst>
          </p:cNvPr>
          <p:cNvSpPr txBox="1"/>
          <p:nvPr/>
        </p:nvSpPr>
        <p:spPr>
          <a:xfrm>
            <a:off x="1079369" y="1420619"/>
            <a:ext cx="4572000" cy="400110"/>
          </a:xfrm>
          <a:prstGeom prst="rect">
            <a:avLst/>
          </a:prstGeom>
          <a:noFill/>
        </p:spPr>
        <p:txBody>
          <a:bodyPr wrap="square">
            <a:spAutoFit/>
          </a:bodyPr>
          <a:lstStyle/>
          <a:p>
            <a:r>
              <a:rPr lang="en-US" sz="2000" b="1" dirty="0"/>
              <a:t>Billing screen</a:t>
            </a:r>
            <a:r>
              <a:rPr lang="en-US" sz="1400" b="1" dirty="0"/>
              <a:t>:</a:t>
            </a:r>
            <a:endParaRPr lang="en-IN" sz="1400" b="1" dirty="0"/>
          </a:p>
        </p:txBody>
      </p:sp>
      <p:pic>
        <p:nvPicPr>
          <p:cNvPr id="6" name="Picture 5">
            <a:extLst>
              <a:ext uri="{FF2B5EF4-FFF2-40B4-BE49-F238E27FC236}">
                <a16:creationId xmlns:a16="http://schemas.microsoft.com/office/drawing/2014/main" id="{43A83C69-A8CC-4834-A5E2-B6940362443A}"/>
              </a:ext>
            </a:extLst>
          </p:cNvPr>
          <p:cNvPicPr>
            <a:picLocks noChangeAspect="1"/>
          </p:cNvPicPr>
          <p:nvPr/>
        </p:nvPicPr>
        <p:blipFill>
          <a:blip r:embed="rId2"/>
          <a:stretch>
            <a:fillRect/>
          </a:stretch>
        </p:blipFill>
        <p:spPr>
          <a:xfrm>
            <a:off x="1194138" y="2210562"/>
            <a:ext cx="6755723" cy="3800094"/>
          </a:xfrm>
          <a:prstGeom prst="rect">
            <a:avLst/>
          </a:prstGeom>
        </p:spPr>
      </p:pic>
    </p:spTree>
    <p:extLst>
      <p:ext uri="{BB962C8B-B14F-4D97-AF65-F5344CB8AC3E}">
        <p14:creationId xmlns:p14="http://schemas.microsoft.com/office/powerpoint/2010/main" val="2413508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sp>
        <p:nvSpPr>
          <p:cNvPr id="5" name="TextBox 4">
            <a:extLst>
              <a:ext uri="{FF2B5EF4-FFF2-40B4-BE49-F238E27FC236}">
                <a16:creationId xmlns:a16="http://schemas.microsoft.com/office/drawing/2014/main" id="{15F94ABF-072C-45BA-B435-F1A371D596BD}"/>
              </a:ext>
            </a:extLst>
          </p:cNvPr>
          <p:cNvSpPr txBox="1"/>
          <p:nvPr/>
        </p:nvSpPr>
        <p:spPr>
          <a:xfrm>
            <a:off x="937967" y="1417320"/>
            <a:ext cx="4572000" cy="400110"/>
          </a:xfrm>
          <a:prstGeom prst="rect">
            <a:avLst/>
          </a:prstGeom>
          <a:noFill/>
        </p:spPr>
        <p:txBody>
          <a:bodyPr wrap="square">
            <a:spAutoFit/>
          </a:bodyPr>
          <a:lstStyle/>
          <a:p>
            <a:r>
              <a:rPr lang="en-US" sz="2000" b="1" dirty="0"/>
              <a:t>Payment gateway screen</a:t>
            </a:r>
            <a:r>
              <a:rPr lang="en-US" sz="1400" b="1" dirty="0"/>
              <a:t>:</a:t>
            </a:r>
            <a:endParaRPr lang="en-IN" sz="1400" b="1" dirty="0"/>
          </a:p>
        </p:txBody>
      </p:sp>
      <p:pic>
        <p:nvPicPr>
          <p:cNvPr id="8" name="Picture 7">
            <a:extLst>
              <a:ext uri="{FF2B5EF4-FFF2-40B4-BE49-F238E27FC236}">
                <a16:creationId xmlns:a16="http://schemas.microsoft.com/office/drawing/2014/main" id="{0D3340B6-101E-4BD9-8215-F49765501AEE}"/>
              </a:ext>
            </a:extLst>
          </p:cNvPr>
          <p:cNvPicPr>
            <a:picLocks noChangeAspect="1"/>
          </p:cNvPicPr>
          <p:nvPr/>
        </p:nvPicPr>
        <p:blipFill>
          <a:blip r:embed="rId2"/>
          <a:stretch>
            <a:fillRect/>
          </a:stretch>
        </p:blipFill>
        <p:spPr>
          <a:xfrm>
            <a:off x="1048616" y="2052066"/>
            <a:ext cx="7437015" cy="4183321"/>
          </a:xfrm>
          <a:prstGeom prst="rect">
            <a:avLst/>
          </a:prstGeom>
        </p:spPr>
      </p:pic>
    </p:spTree>
    <p:extLst>
      <p:ext uri="{BB962C8B-B14F-4D97-AF65-F5344CB8AC3E}">
        <p14:creationId xmlns:p14="http://schemas.microsoft.com/office/powerpoint/2010/main" val="332856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Project overview:</a:t>
            </a:r>
          </a:p>
        </p:txBody>
      </p:sp>
      <p:pic>
        <p:nvPicPr>
          <p:cNvPr id="4098" name="Picture 2">
            <a:extLst>
              <a:ext uri="{FF2B5EF4-FFF2-40B4-BE49-F238E27FC236}">
                <a16:creationId xmlns:a16="http://schemas.microsoft.com/office/drawing/2014/main" id="{D4CCC91E-B2A2-4A66-975E-DCBFCB484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9" y="1509714"/>
            <a:ext cx="2549504" cy="11933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41D5DD6-6740-44C8-B730-EFD20EA44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146" y="1509714"/>
            <a:ext cx="2587863" cy="121083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1403CDB-6622-4393-9C99-6B2C829A7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657" y="1493353"/>
            <a:ext cx="2210765" cy="124355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9E9F025C-E38A-426D-8AEF-EAB5A3C0F7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578" y="3429000"/>
            <a:ext cx="2685326" cy="1245879"/>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E7BCD67C-99DB-49BF-9141-D4E8360642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7442" y="3325355"/>
            <a:ext cx="2277994" cy="1348002"/>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9D98779E-B090-4899-BCB8-73366BD80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3974" y="3325355"/>
            <a:ext cx="2396448" cy="13480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768A60-5373-403C-9DA3-D46A242B839F}"/>
              </a:ext>
            </a:extLst>
          </p:cNvPr>
          <p:cNvPicPr>
            <a:picLocks noChangeAspect="1"/>
          </p:cNvPicPr>
          <p:nvPr/>
        </p:nvPicPr>
        <p:blipFill>
          <a:blip r:embed="rId8"/>
          <a:stretch>
            <a:fillRect/>
          </a:stretch>
        </p:blipFill>
        <p:spPr>
          <a:xfrm>
            <a:off x="403578" y="5049504"/>
            <a:ext cx="2617415" cy="1472296"/>
          </a:xfrm>
          <a:prstGeom prst="rect">
            <a:avLst/>
          </a:prstGeom>
        </p:spPr>
      </p:pic>
      <p:pic>
        <p:nvPicPr>
          <p:cNvPr id="6" name="Picture 5">
            <a:extLst>
              <a:ext uri="{FF2B5EF4-FFF2-40B4-BE49-F238E27FC236}">
                <a16:creationId xmlns:a16="http://schemas.microsoft.com/office/drawing/2014/main" id="{B8C3D699-300A-4F54-B2E4-0FD91C79352A}"/>
              </a:ext>
            </a:extLst>
          </p:cNvPr>
          <p:cNvPicPr>
            <a:picLocks noChangeAspect="1"/>
          </p:cNvPicPr>
          <p:nvPr/>
        </p:nvPicPr>
        <p:blipFill>
          <a:blip r:embed="rId9"/>
          <a:stretch>
            <a:fillRect/>
          </a:stretch>
        </p:blipFill>
        <p:spPr>
          <a:xfrm>
            <a:off x="3441020" y="5086954"/>
            <a:ext cx="2550837" cy="1434846"/>
          </a:xfrm>
          <a:prstGeom prst="rect">
            <a:avLst/>
          </a:prstGeom>
        </p:spPr>
      </p:pic>
      <p:pic>
        <p:nvPicPr>
          <p:cNvPr id="8" name="Picture 7">
            <a:extLst>
              <a:ext uri="{FF2B5EF4-FFF2-40B4-BE49-F238E27FC236}">
                <a16:creationId xmlns:a16="http://schemas.microsoft.com/office/drawing/2014/main" id="{206881BF-40D0-485F-8A6B-D0AF6372C6F8}"/>
              </a:ext>
            </a:extLst>
          </p:cNvPr>
          <p:cNvPicPr>
            <a:picLocks noChangeAspect="1"/>
          </p:cNvPicPr>
          <p:nvPr/>
        </p:nvPicPr>
        <p:blipFill>
          <a:blip r:embed="rId9"/>
          <a:stretch>
            <a:fillRect/>
          </a:stretch>
        </p:blipFill>
        <p:spPr>
          <a:xfrm>
            <a:off x="6343974" y="5086954"/>
            <a:ext cx="2396448" cy="1348002"/>
          </a:xfrm>
          <a:prstGeom prst="rect">
            <a:avLst/>
          </a:prstGeom>
        </p:spPr>
      </p:pic>
    </p:spTree>
    <p:extLst>
      <p:ext uri="{BB962C8B-B14F-4D97-AF65-F5344CB8AC3E}">
        <p14:creationId xmlns:p14="http://schemas.microsoft.com/office/powerpoint/2010/main" val="2155568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83A54-DF12-4757-B3E4-52F69A063CA8}"/>
              </a:ext>
            </a:extLst>
          </p:cNvPr>
          <p:cNvSpPr txBox="1"/>
          <p:nvPr/>
        </p:nvSpPr>
        <p:spPr>
          <a:xfrm>
            <a:off x="518160" y="621268"/>
            <a:ext cx="4572000" cy="1138773"/>
          </a:xfrm>
          <a:prstGeom prst="rect">
            <a:avLst/>
          </a:prstGeom>
          <a:noFill/>
        </p:spPr>
        <p:txBody>
          <a:bodyPr wrap="square">
            <a:spAutoFit/>
          </a:bodyPr>
          <a:lstStyle/>
          <a:p>
            <a:pPr rtl="0">
              <a:spcBef>
                <a:spcPts val="0"/>
              </a:spcBef>
              <a:spcAft>
                <a:spcPts val="0"/>
              </a:spcAft>
            </a:pPr>
            <a:r>
              <a:rPr lang="en-IN" sz="4000" b="1" i="0" u="none" strike="noStrike" dirty="0">
                <a:solidFill>
                  <a:srgbClr val="000000"/>
                </a:solidFill>
                <a:effectLst/>
                <a:latin typeface="Times New Roman" panose="02020603050405020304" pitchFamily="18" charset="0"/>
                <a:cs typeface="Times New Roman" panose="02020603050405020304" pitchFamily="18" charset="0"/>
              </a:rPr>
              <a:t>Technologies using:</a:t>
            </a:r>
            <a:endParaRPr lang="en-IN" sz="4000" b="0" dirty="0">
              <a:effectLst/>
              <a:latin typeface="Times New Roman" panose="02020603050405020304" pitchFamily="18" charset="0"/>
              <a:cs typeface="Times New Roman" panose="02020603050405020304" pitchFamily="18" charset="0"/>
            </a:endParaRPr>
          </a:p>
          <a:p>
            <a:br>
              <a:rPr lang="en-IN" dirty="0"/>
            </a:br>
            <a:endParaRPr lang="en-IN" dirty="0"/>
          </a:p>
        </p:txBody>
      </p:sp>
      <p:sp>
        <p:nvSpPr>
          <p:cNvPr id="5" name="TextBox 4">
            <a:extLst>
              <a:ext uri="{FF2B5EF4-FFF2-40B4-BE49-F238E27FC236}">
                <a16:creationId xmlns:a16="http://schemas.microsoft.com/office/drawing/2014/main" id="{35AF0992-5089-4FC0-A3AA-F590E623DBD0}"/>
              </a:ext>
            </a:extLst>
          </p:cNvPr>
          <p:cNvSpPr txBox="1"/>
          <p:nvPr/>
        </p:nvSpPr>
        <p:spPr>
          <a:xfrm>
            <a:off x="1036320" y="2032268"/>
            <a:ext cx="6995160" cy="2072362"/>
          </a:xfrm>
          <a:prstGeom prst="rect">
            <a:avLst/>
          </a:prstGeom>
          <a:noFill/>
        </p:spPr>
        <p:txBody>
          <a:bodyPr wrap="square">
            <a:spAutoFit/>
          </a:bodyPr>
          <a:lstStyle/>
          <a:p>
            <a:pPr rtl="0" fontAlgn="base">
              <a:spcBef>
                <a:spcPts val="0"/>
              </a:spcBef>
              <a:spcAft>
                <a:spcPts val="0"/>
              </a:spcAft>
              <a:buFont typeface="+mj-lt"/>
              <a:buAutoNum type="arabicPeriod"/>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MERN Stack: </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MongoDB, Express JS, React JS &amp; NodeJS</a:t>
            </a:r>
            <a:endParaRPr lang="en-IN" sz="2800" b="1" i="0" u="none" strike="noStrike" dirty="0">
              <a:solidFill>
                <a:srgbClr val="000000"/>
              </a:solidFill>
              <a:effectLst/>
              <a:latin typeface="Times New Roman" panose="02020603050405020304" pitchFamily="18" charset="0"/>
              <a:cs typeface="Times New Roman" panose="02020603050405020304" pitchFamily="18" charset="0"/>
            </a:endParaRPr>
          </a:p>
          <a:p>
            <a:pPr rtl="0" fontAlgn="base">
              <a:spcBef>
                <a:spcPts val="1000"/>
              </a:spcBef>
              <a:spcAft>
                <a:spcPts val="0"/>
              </a:spcAft>
              <a:buFont typeface="+mj-lt"/>
              <a:buAutoNum type="arabicPeriod"/>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Languages: </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HTML, CSS, JavaScript.</a:t>
            </a:r>
            <a:endParaRPr lang="en-IN" sz="2800" b="1" i="0" u="none" strike="noStrike" dirty="0">
              <a:solidFill>
                <a:srgbClr val="000000"/>
              </a:solidFill>
              <a:effectLst/>
              <a:latin typeface="Times New Roman" panose="02020603050405020304" pitchFamily="18" charset="0"/>
              <a:cs typeface="Times New Roman" panose="02020603050405020304" pitchFamily="18" charset="0"/>
            </a:endParaRPr>
          </a:p>
          <a:p>
            <a:pPr rtl="0" fontAlgn="base">
              <a:spcBef>
                <a:spcPts val="1000"/>
              </a:spcBef>
              <a:spcAft>
                <a:spcPts val="0"/>
              </a:spcAft>
              <a:buFont typeface="+mj-lt"/>
              <a:buAutoNum type="arabicPeriod"/>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Database: </a:t>
            </a:r>
            <a:r>
              <a:rPr lang="en-IN" sz="2800" b="0" i="0" u="none" strike="noStrike" dirty="0">
                <a:solidFill>
                  <a:srgbClr val="000000"/>
                </a:solidFill>
                <a:effectLst/>
                <a:latin typeface="Times New Roman" panose="02020603050405020304" pitchFamily="18" charset="0"/>
                <a:cs typeface="Times New Roman" panose="02020603050405020304" pitchFamily="18" charset="0"/>
              </a:rPr>
              <a:t>MongoDB.</a:t>
            </a:r>
            <a:endParaRPr lang="en-IN" sz="2800" b="1" i="0" u="none" strike="noStrike"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751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59206-B0E8-4F08-A417-44BB18C800A8}"/>
              </a:ext>
            </a:extLst>
          </p:cNvPr>
          <p:cNvSpPr>
            <a:spLocks noGrp="1"/>
          </p:cNvSpPr>
          <p:nvPr>
            <p:ph type="title"/>
          </p:nvPr>
        </p:nvSpPr>
        <p:spPr/>
        <p:txBody>
          <a:bodyPr/>
          <a:lstStyle/>
          <a:p>
            <a:r>
              <a:rPr lang="en-US" sz="3200" b="1" u="sng" dirty="0">
                <a:latin typeface="Times New Roman" panose="02020603050405020304" pitchFamily="18" charset="0"/>
                <a:cs typeface="Times New Roman" panose="02020603050405020304" pitchFamily="18" charset="0"/>
              </a:rPr>
              <a:t>Team Details:</a:t>
            </a:r>
            <a:endParaRPr lang="en-IN" sz="32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C0C6CEB-8FDB-495A-B264-E35E6F6C02A5}"/>
              </a:ext>
            </a:extLst>
          </p:cNvPr>
          <p:cNvPicPr>
            <a:picLocks noChangeAspect="1"/>
          </p:cNvPicPr>
          <p:nvPr/>
        </p:nvPicPr>
        <p:blipFill rotWithShape="1">
          <a:blip r:embed="rId2"/>
          <a:srcRect l="29894" t="34593" r="26501" b="43192"/>
          <a:stretch/>
        </p:blipFill>
        <p:spPr>
          <a:xfrm>
            <a:off x="443467" y="1310640"/>
            <a:ext cx="8242973" cy="2362200"/>
          </a:xfrm>
          <a:prstGeom prst="rect">
            <a:avLst/>
          </a:prstGeom>
        </p:spPr>
      </p:pic>
      <p:sp>
        <p:nvSpPr>
          <p:cNvPr id="6" name="TextBox 5">
            <a:extLst>
              <a:ext uri="{FF2B5EF4-FFF2-40B4-BE49-F238E27FC236}">
                <a16:creationId xmlns:a16="http://schemas.microsoft.com/office/drawing/2014/main" id="{243065F9-CE55-4AB6-8A37-559DBD26CDE2}"/>
              </a:ext>
            </a:extLst>
          </p:cNvPr>
          <p:cNvSpPr txBox="1"/>
          <p:nvPr/>
        </p:nvSpPr>
        <p:spPr>
          <a:xfrm>
            <a:off x="717787" y="4892632"/>
            <a:ext cx="6736080" cy="1477328"/>
          </a:xfrm>
          <a:prstGeom prst="rect">
            <a:avLst/>
          </a:prstGeom>
          <a:noFill/>
        </p:spPr>
        <p:txBody>
          <a:bodyPr wrap="square">
            <a:spAutoFit/>
          </a:bodyPr>
          <a:lstStyle/>
          <a:p>
            <a:pPr rtl="0" fontAlgn="base">
              <a:spcBef>
                <a:spcPts val="0"/>
              </a:spcBef>
              <a:spcAft>
                <a:spcPts val="0"/>
              </a:spcAft>
              <a:buFont typeface="+mj-lt"/>
              <a:buAutoNum type="arabicPeriod"/>
            </a:pPr>
            <a:r>
              <a:rPr lang="en-US" sz="1800" b="0" i="0" u="none" strike="noStrike" dirty="0">
                <a:solidFill>
                  <a:srgbClr val="000000"/>
                </a:solidFill>
                <a:effectLst/>
                <a:latin typeface="Times New Roman" panose="02020603050405020304" pitchFamily="18" charset="0"/>
              </a:rPr>
              <a:t>Project development as web portal</a:t>
            </a:r>
          </a:p>
          <a:p>
            <a:pPr rtl="0" fontAlgn="base">
              <a:spcBef>
                <a:spcPts val="0"/>
              </a:spcBef>
              <a:spcAft>
                <a:spcPts val="0"/>
              </a:spcAft>
              <a:buFont typeface="+mj-lt"/>
              <a:buAutoNum type="arabicPeriod"/>
            </a:pPr>
            <a:endParaRPr lang="en-US" sz="1800" b="0" i="0" u="none" strike="noStrike" dirty="0">
              <a:solidFill>
                <a:srgbClr val="000000"/>
              </a:solidFill>
              <a:effectLst/>
              <a:latin typeface="Times New Roman" panose="02020603050405020304" pitchFamily="18" charset="0"/>
            </a:endParaRPr>
          </a:p>
          <a:p>
            <a:pPr rtl="0" fontAlgn="base">
              <a:spcBef>
                <a:spcPts val="0"/>
              </a:spcBef>
              <a:spcAft>
                <a:spcPts val="0"/>
              </a:spcAft>
              <a:buFont typeface="+mj-lt"/>
              <a:buAutoNum type="arabicPeriod"/>
            </a:pPr>
            <a:r>
              <a:rPr lang="en-US" sz="1800" dirty="0">
                <a:latin typeface="Times New Roman" panose="02020603050405020304" pitchFamily="18" charset="0"/>
              </a:rPr>
              <a:t>Participated in Hackathon and achieved 4 position certificates</a:t>
            </a:r>
          </a:p>
          <a:p>
            <a:pPr rtl="0" fontAlgn="base">
              <a:spcBef>
                <a:spcPts val="0"/>
              </a:spcBef>
              <a:spcAft>
                <a:spcPts val="0"/>
              </a:spcAft>
              <a:buFont typeface="+mj-lt"/>
              <a:buAutoNum type="arabicPeriod"/>
            </a:pPr>
            <a:endParaRPr lang="en-US" sz="1800" dirty="0">
              <a:latin typeface="Times New Roman" panose="02020603050405020304" pitchFamily="18" charset="0"/>
            </a:endParaRPr>
          </a:p>
          <a:p>
            <a:pPr fontAlgn="base">
              <a:buFont typeface="+mj-lt"/>
              <a:buAutoNum type="arabicPeriod"/>
            </a:pPr>
            <a:r>
              <a:rPr lang="en-US" sz="1800" b="0" i="0" u="none" strike="noStrike" dirty="0">
                <a:solidFill>
                  <a:srgbClr val="000000"/>
                </a:solidFill>
                <a:effectLst/>
                <a:latin typeface="Times New Roman" panose="02020603050405020304" pitchFamily="18" charset="0"/>
              </a:rPr>
              <a:t>Additional outcome achieved- Research Paper in AECE-2022</a:t>
            </a:r>
            <a:endParaRPr lang="en-IN" sz="1800" dirty="0"/>
          </a:p>
        </p:txBody>
      </p:sp>
      <p:sp>
        <p:nvSpPr>
          <p:cNvPr id="7" name="Title 1">
            <a:extLst>
              <a:ext uri="{FF2B5EF4-FFF2-40B4-BE49-F238E27FC236}">
                <a16:creationId xmlns:a16="http://schemas.microsoft.com/office/drawing/2014/main" id="{0005CFEC-1C7F-4C16-A94C-DCC87F04723C}"/>
              </a:ext>
            </a:extLst>
          </p:cNvPr>
          <p:cNvSpPr txBox="1">
            <a:spLocks/>
          </p:cNvSpPr>
          <p:nvPr/>
        </p:nvSpPr>
        <p:spPr>
          <a:xfrm>
            <a:off x="457200" y="3711416"/>
            <a:ext cx="8229240" cy="114264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b="1" u="sng" dirty="0">
                <a:latin typeface="Times New Roman" panose="02020603050405020304" pitchFamily="18" charset="0"/>
                <a:cs typeface="Times New Roman" panose="02020603050405020304" pitchFamily="18" charset="0"/>
              </a:rPr>
              <a:t>Project Outcomes:</a:t>
            </a:r>
            <a:endParaRPr lang="en-IN" sz="32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750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latin typeface="Times New Roman" panose="02020603050405020304" pitchFamily="18" charset="0"/>
                <a:cs typeface="Times New Roman" panose="02020603050405020304" pitchFamily="18" charset="0"/>
              </a:rPr>
              <a:t>Approval from guide for the evaluation</a:t>
            </a:r>
          </a:p>
        </p:txBody>
      </p:sp>
      <p:pic>
        <p:nvPicPr>
          <p:cNvPr id="4" name="Picture 3">
            <a:extLst>
              <a:ext uri="{FF2B5EF4-FFF2-40B4-BE49-F238E27FC236}">
                <a16:creationId xmlns:a16="http://schemas.microsoft.com/office/drawing/2014/main" id="{42CCDF2F-D9B8-40BE-A3B2-7743C7AB627B}"/>
              </a:ext>
            </a:extLst>
          </p:cNvPr>
          <p:cNvPicPr>
            <a:picLocks noChangeAspect="1"/>
          </p:cNvPicPr>
          <p:nvPr/>
        </p:nvPicPr>
        <p:blipFill rotWithShape="1">
          <a:blip r:embed="rId2"/>
          <a:srcRect t="11734"/>
          <a:stretch/>
        </p:blipFill>
        <p:spPr>
          <a:xfrm>
            <a:off x="589228" y="1563264"/>
            <a:ext cx="2621880" cy="5020056"/>
          </a:xfrm>
          <a:prstGeom prst="rect">
            <a:avLst/>
          </a:prstGeom>
        </p:spPr>
      </p:pic>
      <p:sp>
        <p:nvSpPr>
          <p:cNvPr id="5" name="TextBox 4">
            <a:extLst>
              <a:ext uri="{FF2B5EF4-FFF2-40B4-BE49-F238E27FC236}">
                <a16:creationId xmlns:a16="http://schemas.microsoft.com/office/drawing/2014/main" id="{545EADB3-3EE0-4BCC-96B8-3F2D2B3117B0}"/>
              </a:ext>
            </a:extLst>
          </p:cNvPr>
          <p:cNvSpPr txBox="1"/>
          <p:nvPr/>
        </p:nvSpPr>
        <p:spPr>
          <a:xfrm>
            <a:off x="4072379" y="2026762"/>
            <a:ext cx="4336330" cy="116955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Approval for the paper acceptance notification and hackathon certificates as expected from us by the panel members.</a:t>
            </a:r>
          </a:p>
          <a:p>
            <a:r>
              <a:rPr lang="en-US" dirty="0">
                <a:latin typeface="Times New Roman" panose="02020603050405020304" pitchFamily="18" charset="0"/>
                <a:cs typeface="Times New Roman" panose="02020603050405020304" pitchFamily="18" charset="0"/>
              </a:rPr>
              <a:t>Both of the outcomes are approved by our guide for the final project evaluation. </a:t>
            </a:r>
            <a:endParaRPr lang="en-IN"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CDFA769F-C10F-4861-8948-6E53E02FBB7F}"/>
              </a:ext>
            </a:extLst>
          </p:cNvPr>
          <p:cNvSpPr/>
          <p:nvPr/>
        </p:nvSpPr>
        <p:spPr>
          <a:xfrm>
            <a:off x="3371342" y="3786180"/>
            <a:ext cx="5461574" cy="646331"/>
          </a:xfrm>
          <a:prstGeom prst="rect">
            <a:avLst/>
          </a:prstGeom>
          <a:noFill/>
        </p:spPr>
        <p:txBody>
          <a:bodyPr wrap="square" lIns="91440" tIns="45720" rIns="91440" bIns="45720">
            <a:spAutoFit/>
          </a:bodyPr>
          <a:lstStyle/>
          <a:p>
            <a:pPr algn="ct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Outcome’s Approval</a:t>
            </a:r>
          </a:p>
        </p:txBody>
      </p:sp>
      <p:sp>
        <p:nvSpPr>
          <p:cNvPr id="7" name="Rectangle 6">
            <a:extLst>
              <a:ext uri="{FF2B5EF4-FFF2-40B4-BE49-F238E27FC236}">
                <a16:creationId xmlns:a16="http://schemas.microsoft.com/office/drawing/2014/main" id="{62D7AE3B-F15D-4B45-97F5-74C926639B26}"/>
              </a:ext>
            </a:extLst>
          </p:cNvPr>
          <p:cNvSpPr/>
          <p:nvPr/>
        </p:nvSpPr>
        <p:spPr>
          <a:xfrm>
            <a:off x="4235828" y="4880977"/>
            <a:ext cx="4009431" cy="584775"/>
          </a:xfrm>
          <a:prstGeom prst="rect">
            <a:avLst/>
          </a:prstGeom>
          <a:noFill/>
        </p:spPr>
        <p:txBody>
          <a:bodyPr wrap="non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Approved By Guide</a:t>
            </a:r>
          </a:p>
        </p:txBody>
      </p:sp>
      <p:sp>
        <p:nvSpPr>
          <p:cNvPr id="8" name="Arrow: Right 7">
            <a:extLst>
              <a:ext uri="{FF2B5EF4-FFF2-40B4-BE49-F238E27FC236}">
                <a16:creationId xmlns:a16="http://schemas.microsoft.com/office/drawing/2014/main" id="{10F0D7F3-55F6-40D2-9ACC-2D11A1E837B8}"/>
              </a:ext>
            </a:extLst>
          </p:cNvPr>
          <p:cNvSpPr/>
          <p:nvPr/>
        </p:nvSpPr>
        <p:spPr>
          <a:xfrm flipH="1" flipV="1">
            <a:off x="3532272" y="5128181"/>
            <a:ext cx="703556" cy="116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6196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sz="2800" b="1" dirty="0">
                <a:latin typeface="Times New Roman" panose="02020603050405020304" pitchFamily="18" charset="0"/>
                <a:cs typeface="Times New Roman" panose="02020603050405020304" pitchFamily="18" charset="0"/>
              </a:rPr>
              <a:t>Proof of paper accepted or communicated/ Hackathon/ Patent</a:t>
            </a:r>
          </a:p>
        </p:txBody>
      </p:sp>
      <p:sp>
        <p:nvSpPr>
          <p:cNvPr id="2" name="TextBox 1">
            <a:extLst>
              <a:ext uri="{FF2B5EF4-FFF2-40B4-BE49-F238E27FC236}">
                <a16:creationId xmlns:a16="http://schemas.microsoft.com/office/drawing/2014/main" id="{8310A962-A49E-4A50-B059-D6AB50F30759}"/>
              </a:ext>
            </a:extLst>
          </p:cNvPr>
          <p:cNvSpPr txBox="1"/>
          <p:nvPr/>
        </p:nvSpPr>
        <p:spPr>
          <a:xfrm>
            <a:off x="457200" y="1417320"/>
            <a:ext cx="3751868" cy="369332"/>
          </a:xfrm>
          <a:prstGeom prst="rect">
            <a:avLst/>
          </a:prstGeom>
          <a:noFill/>
        </p:spPr>
        <p:txBody>
          <a:bodyPr wrap="square" rtlCol="0">
            <a:spAutoFit/>
          </a:bodyPr>
          <a:lstStyle/>
          <a:p>
            <a:r>
              <a:rPr lang="en-US" sz="1800" b="1" dirty="0"/>
              <a:t>Paper Acceptance Notification</a:t>
            </a:r>
            <a:r>
              <a:rPr lang="en-US" dirty="0"/>
              <a:t>:</a:t>
            </a:r>
            <a:endParaRPr lang="en-IN" dirty="0"/>
          </a:p>
        </p:txBody>
      </p:sp>
      <p:pic>
        <p:nvPicPr>
          <p:cNvPr id="7" name="Picture 6">
            <a:extLst>
              <a:ext uri="{FF2B5EF4-FFF2-40B4-BE49-F238E27FC236}">
                <a16:creationId xmlns:a16="http://schemas.microsoft.com/office/drawing/2014/main" id="{84449C7F-5615-479E-A76B-C86BFB89B687}"/>
              </a:ext>
            </a:extLst>
          </p:cNvPr>
          <p:cNvPicPr>
            <a:picLocks noChangeAspect="1"/>
          </p:cNvPicPr>
          <p:nvPr/>
        </p:nvPicPr>
        <p:blipFill>
          <a:blip r:embed="rId2"/>
          <a:stretch>
            <a:fillRect/>
          </a:stretch>
        </p:blipFill>
        <p:spPr>
          <a:xfrm>
            <a:off x="457200" y="1876888"/>
            <a:ext cx="2251329" cy="4883576"/>
          </a:xfrm>
          <a:prstGeom prst="rect">
            <a:avLst/>
          </a:prstGeom>
        </p:spPr>
      </p:pic>
    </p:spTree>
    <p:extLst>
      <p:ext uri="{BB962C8B-B14F-4D97-AF65-F5344CB8AC3E}">
        <p14:creationId xmlns:p14="http://schemas.microsoft.com/office/powerpoint/2010/main" val="1022442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D98254-038E-4022-AE7D-E9C68FF946AE}"/>
              </a:ext>
            </a:extLst>
          </p:cNvPr>
          <p:cNvPicPr>
            <a:picLocks noChangeAspect="1"/>
          </p:cNvPicPr>
          <p:nvPr/>
        </p:nvPicPr>
        <p:blipFill>
          <a:blip r:embed="rId2"/>
          <a:stretch>
            <a:fillRect/>
          </a:stretch>
        </p:blipFill>
        <p:spPr>
          <a:xfrm>
            <a:off x="426720" y="871879"/>
            <a:ext cx="3621401" cy="2716051"/>
          </a:xfrm>
          <a:prstGeom prst="rect">
            <a:avLst/>
          </a:prstGeom>
        </p:spPr>
      </p:pic>
      <p:pic>
        <p:nvPicPr>
          <p:cNvPr id="5" name="Picture 4">
            <a:extLst>
              <a:ext uri="{FF2B5EF4-FFF2-40B4-BE49-F238E27FC236}">
                <a16:creationId xmlns:a16="http://schemas.microsoft.com/office/drawing/2014/main" id="{245391B9-D0C0-498E-AFAA-B319021997AE}"/>
              </a:ext>
            </a:extLst>
          </p:cNvPr>
          <p:cNvPicPr>
            <a:picLocks noChangeAspect="1"/>
          </p:cNvPicPr>
          <p:nvPr/>
        </p:nvPicPr>
        <p:blipFill>
          <a:blip r:embed="rId3"/>
          <a:stretch>
            <a:fillRect/>
          </a:stretch>
        </p:blipFill>
        <p:spPr>
          <a:xfrm>
            <a:off x="4987112" y="866504"/>
            <a:ext cx="3628568" cy="2721426"/>
          </a:xfrm>
          <a:prstGeom prst="rect">
            <a:avLst/>
          </a:prstGeom>
        </p:spPr>
      </p:pic>
      <p:pic>
        <p:nvPicPr>
          <p:cNvPr id="7" name="Picture 6">
            <a:extLst>
              <a:ext uri="{FF2B5EF4-FFF2-40B4-BE49-F238E27FC236}">
                <a16:creationId xmlns:a16="http://schemas.microsoft.com/office/drawing/2014/main" id="{C8D3DB84-0C20-4FE2-B578-7C09ECD7B4F2}"/>
              </a:ext>
            </a:extLst>
          </p:cNvPr>
          <p:cNvPicPr>
            <a:picLocks noChangeAspect="1"/>
          </p:cNvPicPr>
          <p:nvPr/>
        </p:nvPicPr>
        <p:blipFill>
          <a:blip r:embed="rId4"/>
          <a:stretch>
            <a:fillRect/>
          </a:stretch>
        </p:blipFill>
        <p:spPr>
          <a:xfrm>
            <a:off x="426720" y="3858483"/>
            <a:ext cx="3621401" cy="2716051"/>
          </a:xfrm>
          <a:prstGeom prst="rect">
            <a:avLst/>
          </a:prstGeom>
        </p:spPr>
      </p:pic>
      <p:pic>
        <p:nvPicPr>
          <p:cNvPr id="9" name="Picture 8">
            <a:extLst>
              <a:ext uri="{FF2B5EF4-FFF2-40B4-BE49-F238E27FC236}">
                <a16:creationId xmlns:a16="http://schemas.microsoft.com/office/drawing/2014/main" id="{C443E14F-647B-4839-83C7-210E2CA138F6}"/>
              </a:ext>
            </a:extLst>
          </p:cNvPr>
          <p:cNvPicPr>
            <a:picLocks noChangeAspect="1"/>
          </p:cNvPicPr>
          <p:nvPr/>
        </p:nvPicPr>
        <p:blipFill>
          <a:blip r:embed="rId5"/>
          <a:stretch>
            <a:fillRect/>
          </a:stretch>
        </p:blipFill>
        <p:spPr>
          <a:xfrm>
            <a:off x="4987112" y="3858483"/>
            <a:ext cx="3628568" cy="2721426"/>
          </a:xfrm>
          <a:prstGeom prst="rect">
            <a:avLst/>
          </a:prstGeom>
        </p:spPr>
      </p:pic>
      <p:sp>
        <p:nvSpPr>
          <p:cNvPr id="8" name="TextBox 7">
            <a:extLst>
              <a:ext uri="{FF2B5EF4-FFF2-40B4-BE49-F238E27FC236}">
                <a16:creationId xmlns:a16="http://schemas.microsoft.com/office/drawing/2014/main" id="{51F101A3-9184-4731-913B-47A8C431B288}"/>
              </a:ext>
            </a:extLst>
          </p:cNvPr>
          <p:cNvSpPr txBox="1"/>
          <p:nvPr/>
        </p:nvSpPr>
        <p:spPr>
          <a:xfrm>
            <a:off x="296944" y="201216"/>
            <a:ext cx="4572000" cy="400110"/>
          </a:xfrm>
          <a:prstGeom prst="rect">
            <a:avLst/>
          </a:prstGeom>
          <a:noFill/>
        </p:spPr>
        <p:txBody>
          <a:bodyPr wrap="square">
            <a:spAutoFit/>
          </a:bodyPr>
          <a:lstStyle/>
          <a:p>
            <a:r>
              <a:rPr lang="en-US" sz="2000" b="1" dirty="0">
                <a:solidFill>
                  <a:schemeClr val="tx1"/>
                </a:solidFill>
                <a:latin typeface="Times New Roman" panose="02020603050405020304" pitchFamily="18" charset="0"/>
                <a:cs typeface="Times New Roman" panose="02020603050405020304" pitchFamily="18" charset="0"/>
              </a:rPr>
              <a:t>Achieved 4 position in Hackathon:</a:t>
            </a:r>
            <a:endParaRPr lang="en-IN" sz="2000" b="1" dirty="0"/>
          </a:p>
        </p:txBody>
      </p:sp>
    </p:spTree>
    <p:extLst>
      <p:ext uri="{BB962C8B-B14F-4D97-AF65-F5344CB8AC3E}">
        <p14:creationId xmlns:p14="http://schemas.microsoft.com/office/powerpoint/2010/main" val="3384235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65C51F-2F37-40B1-B324-FCA9CBD1F507}"/>
              </a:ext>
            </a:extLst>
          </p:cNvPr>
          <p:cNvSpPr txBox="1"/>
          <p:nvPr/>
        </p:nvSpPr>
        <p:spPr>
          <a:xfrm>
            <a:off x="1714500" y="1539390"/>
            <a:ext cx="5715000" cy="3549690"/>
          </a:xfrm>
          <a:prstGeom prst="rect">
            <a:avLst/>
          </a:prstGeom>
          <a:noFill/>
        </p:spPr>
        <p:txBody>
          <a:bodyPr wrap="square">
            <a:spAutoFit/>
          </a:bodyPr>
          <a:lstStyle/>
          <a:p>
            <a:pPr algn="ctr" rtl="0">
              <a:spcBef>
                <a:spcPts val="1000"/>
              </a:spcBef>
              <a:spcAft>
                <a:spcPts val="0"/>
              </a:spcAft>
            </a:pPr>
            <a:r>
              <a:rPr lang="en-IN" sz="6000" b="1" i="1" u="sng" dirty="0">
                <a:solidFill>
                  <a:srgbClr val="002060"/>
                </a:solidFill>
                <a:effectLst/>
                <a:latin typeface="Times New Roman" panose="02020603050405020304" pitchFamily="18" charset="0"/>
                <a:cs typeface="Times New Roman" panose="02020603050405020304" pitchFamily="18" charset="0"/>
              </a:rPr>
              <a:t>Any Questions ?</a:t>
            </a:r>
          </a:p>
          <a:p>
            <a:pPr algn="ctr" rtl="0">
              <a:spcBef>
                <a:spcPts val="1000"/>
              </a:spcBef>
              <a:spcAft>
                <a:spcPts val="0"/>
              </a:spcAft>
            </a:pPr>
            <a:endParaRPr lang="en-IN" sz="6000" b="1" i="1" u="sng" dirty="0">
              <a:solidFill>
                <a:srgbClr val="002060"/>
              </a:solidFill>
              <a:effectLst/>
              <a:latin typeface="Times New Roman" panose="02020603050405020304" pitchFamily="18" charset="0"/>
              <a:cs typeface="Times New Roman" panose="02020603050405020304" pitchFamily="18" charset="0"/>
            </a:endParaRPr>
          </a:p>
          <a:p>
            <a:pPr algn="ctr" rtl="0">
              <a:spcBef>
                <a:spcPts val="1000"/>
              </a:spcBef>
              <a:spcAft>
                <a:spcPts val="0"/>
              </a:spcAft>
            </a:pPr>
            <a:r>
              <a:rPr lang="en-IN" sz="6000" b="1" i="1" u="sng" dirty="0">
                <a:solidFill>
                  <a:srgbClr val="002060"/>
                </a:solidFill>
                <a:effectLst/>
                <a:latin typeface="Times New Roman" panose="02020603050405020304" pitchFamily="18" charset="0"/>
                <a:cs typeface="Times New Roman" panose="02020603050405020304" pitchFamily="18" charset="0"/>
              </a:rPr>
              <a:t>Thanking You,</a:t>
            </a:r>
            <a:endParaRPr lang="en-IN" sz="6000" b="0" dirty="0">
              <a:solidFill>
                <a:srgbClr val="002060"/>
              </a:solidFill>
              <a:effectLst/>
              <a:latin typeface="Times New Roman" panose="02020603050405020304" pitchFamily="18" charset="0"/>
              <a:cs typeface="Times New Roman" panose="02020603050405020304" pitchFamily="18" charset="0"/>
            </a:endParaRPr>
          </a:p>
          <a:p>
            <a:br>
              <a:rPr lang="en-IN" dirty="0"/>
            </a:br>
            <a:endParaRPr lang="en-IN" dirty="0"/>
          </a:p>
        </p:txBody>
      </p:sp>
    </p:spTree>
    <p:extLst>
      <p:ext uri="{BB962C8B-B14F-4D97-AF65-F5344CB8AC3E}">
        <p14:creationId xmlns:p14="http://schemas.microsoft.com/office/powerpoint/2010/main" val="3404871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latin typeface="Times New Roman" panose="02020603050405020304" pitchFamily="18" charset="0"/>
                <a:cs typeface="Times New Roman" panose="02020603050405020304" pitchFamily="18" charset="0"/>
              </a:rPr>
              <a:t>Contents:</a:t>
            </a:r>
          </a:p>
        </p:txBody>
      </p:sp>
      <p:sp>
        <p:nvSpPr>
          <p:cNvPr id="5" name="TextBox 4">
            <a:extLst>
              <a:ext uri="{FF2B5EF4-FFF2-40B4-BE49-F238E27FC236}">
                <a16:creationId xmlns:a16="http://schemas.microsoft.com/office/drawing/2014/main" id="{9AF77CF4-F9A9-401A-934B-D3C6178236E6}"/>
              </a:ext>
            </a:extLst>
          </p:cNvPr>
          <p:cNvSpPr txBox="1"/>
          <p:nvPr/>
        </p:nvSpPr>
        <p:spPr>
          <a:xfrm>
            <a:off x="457200" y="1417320"/>
            <a:ext cx="5132895" cy="3931654"/>
          </a:xfrm>
          <a:prstGeom prst="rect">
            <a:avLst/>
          </a:prstGeom>
          <a:noFill/>
        </p:spPr>
        <p:txBody>
          <a:bodyPr wrap="square">
            <a:spAutoFit/>
          </a:bodyPr>
          <a:lstStyle/>
          <a:p>
            <a:pPr rtl="0" fontAlgn="base">
              <a:lnSpc>
                <a:spcPct val="150000"/>
              </a:lnSpc>
              <a:spcBef>
                <a:spcPts val="0"/>
              </a:spcBef>
              <a:spcAft>
                <a:spcPts val="0"/>
              </a:spcAft>
              <a:buFont typeface="+mj-lt"/>
              <a:buAutoNum type="arabicPeriod"/>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Work distribution among team members</a:t>
            </a:r>
          </a:p>
          <a:p>
            <a:pPr fontAlgn="base">
              <a:lnSpc>
                <a:spcPct val="150000"/>
              </a:lnSpc>
              <a:buFont typeface="+mj-lt"/>
              <a:buAutoNum type="arabicPeriod"/>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Problem statement</a:t>
            </a:r>
            <a:r>
              <a:rPr lang="en-US" sz="1400" dirty="0">
                <a:latin typeface="Times New Roman" panose="02020603050405020304" pitchFamily="18" charset="0"/>
                <a:cs typeface="Times New Roman" panose="02020603050405020304" pitchFamily="18" charset="0"/>
              </a:rPr>
              <a:t> and </a:t>
            </a:r>
            <a:r>
              <a:rPr lang="en-US" dirty="0">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ur solution </a:t>
            </a:r>
          </a:p>
          <a:p>
            <a:pPr fontAlgn="base">
              <a:lnSpc>
                <a:spcPct val="150000"/>
              </a:lnSpc>
              <a:buFont typeface="+mj-lt"/>
              <a:buAutoNum type="arabicPeriod"/>
            </a:pPr>
            <a:r>
              <a:rPr lang="en-US" sz="1400" dirty="0">
                <a:latin typeface="Times New Roman" panose="02020603050405020304" pitchFamily="18" charset="0"/>
                <a:cs typeface="Times New Roman" panose="02020603050405020304" pitchFamily="18" charset="0"/>
              </a:rPr>
              <a:t>Novelty.</a:t>
            </a:r>
          </a:p>
          <a:p>
            <a:pPr fontAlgn="base">
              <a:lnSpc>
                <a:spcPct val="150000"/>
              </a:lnSpc>
              <a:buFont typeface="+mj-lt"/>
              <a:buAutoNum type="arabicPeriod"/>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Contents of the project.</a:t>
            </a:r>
          </a:p>
          <a:p>
            <a:pPr fontAlgn="base">
              <a:lnSpc>
                <a:spcPct val="150000"/>
              </a:lnSpc>
              <a:buFont typeface="+mj-lt"/>
              <a:buAutoNum type="arabicPeriod"/>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Project modules.</a:t>
            </a:r>
          </a:p>
          <a:p>
            <a:pPr fontAlgn="base">
              <a:lnSpc>
                <a:spcPct val="150000"/>
              </a:lnSpc>
              <a:buFont typeface="+mj-lt"/>
              <a:buAutoNum type="arabicPeriod"/>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Feasibility.</a:t>
            </a:r>
          </a:p>
          <a:p>
            <a:pPr fontAlgn="base">
              <a:lnSpc>
                <a:spcPct val="150000"/>
              </a:lnSpc>
              <a:buFont typeface="+mj-lt"/>
              <a:buAutoNum type="arabicPeriod"/>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Project overview</a:t>
            </a:r>
          </a:p>
          <a:p>
            <a:pPr fontAlgn="base">
              <a:lnSpc>
                <a:spcPct val="150000"/>
              </a:lnSpc>
              <a:buFont typeface="+mj-lt"/>
              <a:buAutoNum type="arabicPeriod"/>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Technologies used.</a:t>
            </a:r>
          </a:p>
          <a:p>
            <a:pPr fontAlgn="base">
              <a:lnSpc>
                <a:spcPct val="150000"/>
              </a:lnSpc>
              <a:buFont typeface="+mj-lt"/>
              <a:buAutoNum type="arabicPeriod"/>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  Team details and project </a:t>
            </a:r>
            <a:r>
              <a:rPr lang="en-US" dirty="0">
                <a:latin typeface="Times New Roman" panose="02020603050405020304" pitchFamily="18" charset="0"/>
                <a:cs typeface="Times New Roman" panose="02020603050405020304" pitchFamily="18" charset="0"/>
              </a:rPr>
              <a:t>o</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utcomes.</a:t>
            </a:r>
          </a:p>
          <a:p>
            <a:pPr fontAlgn="base">
              <a:lnSpc>
                <a:spcPct val="150000"/>
              </a:lnSpc>
              <a:buFont typeface="+mj-lt"/>
              <a:buAutoNum type="arabicPeriod"/>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Guide’s approval for </a:t>
            </a:r>
            <a:r>
              <a:rPr lang="en-US" dirty="0">
                <a:latin typeface="Times New Roman" panose="02020603050405020304" pitchFamily="18" charset="0"/>
                <a:cs typeface="Times New Roman" panose="02020603050405020304" pitchFamily="18" charset="0"/>
              </a:rPr>
              <a:t>o</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utcomes</a:t>
            </a:r>
          </a:p>
          <a:p>
            <a:pPr fontAlgn="base">
              <a:lnSpc>
                <a:spcPct val="150000"/>
              </a:lnSpc>
              <a:buFont typeface="+mj-lt"/>
              <a:buAutoNum type="arabicPeriod"/>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Proof of </a:t>
            </a:r>
            <a:r>
              <a:rPr lang="en-US" dirty="0">
                <a:latin typeface="Times New Roman" panose="02020603050405020304" pitchFamily="18" charset="0"/>
                <a:cs typeface="Times New Roman" panose="02020603050405020304" pitchFamily="18" charset="0"/>
              </a:rPr>
              <a:t>paper </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acceptance</a:t>
            </a:r>
          </a:p>
          <a:p>
            <a:pPr rtl="0" fontAlgn="base">
              <a:lnSpc>
                <a:spcPct val="150000"/>
              </a:lnSpc>
              <a:spcBef>
                <a:spcPts val="0"/>
              </a:spcBef>
              <a:spcAft>
                <a:spcPts val="0"/>
              </a:spcAft>
              <a:buFont typeface="+mj-lt"/>
              <a:buAutoNum type="arabicPeriod"/>
            </a:pPr>
            <a:r>
              <a:rPr lang="en-US" sz="1400" b="0" i="0" u="none" strike="noStrike" dirty="0">
                <a:solidFill>
                  <a:srgbClr val="000000"/>
                </a:solidFill>
                <a:effectLst/>
                <a:latin typeface="Times New Roman" panose="02020603050405020304" pitchFamily="18" charset="0"/>
                <a:cs typeface="Times New Roman" panose="02020603050405020304" pitchFamily="18" charset="0"/>
              </a:rPr>
              <a:t>Hackathon certificates</a:t>
            </a:r>
          </a:p>
        </p:txBody>
      </p:sp>
    </p:spTree>
    <p:extLst>
      <p:ext uri="{BB962C8B-B14F-4D97-AF65-F5344CB8AC3E}">
        <p14:creationId xmlns:p14="http://schemas.microsoft.com/office/powerpoint/2010/main" val="3730767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latin typeface="Times New Roman" panose="02020603050405020304" pitchFamily="18" charset="0"/>
                <a:cs typeface="Times New Roman" panose="02020603050405020304" pitchFamily="18" charset="0"/>
              </a:rPr>
              <a:t>Workload distribution of the team</a:t>
            </a:r>
          </a:p>
        </p:txBody>
      </p:sp>
      <p:graphicFrame>
        <p:nvGraphicFramePr>
          <p:cNvPr id="7" name="Table 6">
            <a:extLst>
              <a:ext uri="{FF2B5EF4-FFF2-40B4-BE49-F238E27FC236}">
                <a16:creationId xmlns:a16="http://schemas.microsoft.com/office/drawing/2014/main" id="{962B3B76-AAFC-4B45-A112-E82E64794814}"/>
              </a:ext>
            </a:extLst>
          </p:cNvPr>
          <p:cNvGraphicFramePr>
            <a:graphicFrameLocks noGrp="1"/>
          </p:cNvGraphicFramePr>
          <p:nvPr>
            <p:extLst>
              <p:ext uri="{D42A27DB-BD31-4B8C-83A1-F6EECF244321}">
                <p14:modId xmlns:p14="http://schemas.microsoft.com/office/powerpoint/2010/main" val="213836915"/>
              </p:ext>
            </p:extLst>
          </p:nvPr>
        </p:nvGraphicFramePr>
        <p:xfrm>
          <a:off x="609600" y="1658112"/>
          <a:ext cx="8229240" cy="3220720"/>
        </p:xfrm>
        <a:graphic>
          <a:graphicData uri="http://schemas.openxmlformats.org/drawingml/2006/table">
            <a:tbl>
              <a:tblPr/>
              <a:tblGrid>
                <a:gridCol w="4114620">
                  <a:extLst>
                    <a:ext uri="{9D8B030D-6E8A-4147-A177-3AD203B41FA5}">
                      <a16:colId xmlns:a16="http://schemas.microsoft.com/office/drawing/2014/main" val="2966052822"/>
                    </a:ext>
                  </a:extLst>
                </a:gridCol>
                <a:gridCol w="4114620">
                  <a:extLst>
                    <a:ext uri="{9D8B030D-6E8A-4147-A177-3AD203B41FA5}">
                      <a16:colId xmlns:a16="http://schemas.microsoft.com/office/drawing/2014/main" val="4069998025"/>
                    </a:ext>
                  </a:extLst>
                </a:gridCol>
              </a:tblGrid>
              <a:tr h="644144">
                <a:tc>
                  <a:txBody>
                    <a:bodyPr/>
                    <a:lstStyle/>
                    <a:p>
                      <a:pPr rtl="0" fontAlgn="t">
                        <a:spcBef>
                          <a:spcPts val="0"/>
                        </a:spcBef>
                        <a:spcAft>
                          <a:spcPts val="0"/>
                        </a:spcAft>
                      </a:pPr>
                      <a:r>
                        <a:rPr lang="en-IN" sz="1800" b="1" i="0" u="none" strike="noStrike" dirty="0">
                          <a:solidFill>
                            <a:srgbClr val="FFFFFF"/>
                          </a:solidFill>
                          <a:effectLst/>
                          <a:latin typeface="Calibri" panose="020F0502020204030204" pitchFamily="34" charset="0"/>
                        </a:rPr>
                        <a:t>Name</a:t>
                      </a:r>
                      <a:endParaRPr lang="en-IN" dirty="0">
                        <a:effectLst/>
                      </a:endParaRPr>
                    </a:p>
                  </a:txBody>
                  <a:tcPr marL="76200" marR="76200" marT="38100" marB="38100">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0000"/>
                    </a:solidFill>
                  </a:tcPr>
                </a:tc>
                <a:tc>
                  <a:txBody>
                    <a:bodyPr/>
                    <a:lstStyle/>
                    <a:p>
                      <a:pPr rtl="0" fontAlgn="t">
                        <a:spcBef>
                          <a:spcPts val="0"/>
                        </a:spcBef>
                        <a:spcAft>
                          <a:spcPts val="0"/>
                        </a:spcAft>
                      </a:pPr>
                      <a:r>
                        <a:rPr lang="en-IN" sz="1800" b="1" i="0" u="none" strike="noStrike" dirty="0">
                          <a:solidFill>
                            <a:srgbClr val="FFFFFF"/>
                          </a:solidFill>
                          <a:effectLst/>
                          <a:latin typeface="Calibri" panose="020F0502020204030204" pitchFamily="34" charset="0"/>
                        </a:rPr>
                        <a:t>Work</a:t>
                      </a:r>
                      <a:endParaRPr lang="en-IN" dirty="0">
                        <a:effectLst/>
                      </a:endParaRPr>
                    </a:p>
                  </a:txBody>
                  <a:tcPr marL="76200" marR="76200" marT="38100" marB="38100">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4206602201"/>
                  </a:ext>
                </a:extLst>
              </a:tr>
              <a:tr h="644144">
                <a:tc>
                  <a:txBody>
                    <a:bodyPr/>
                    <a:lstStyle/>
                    <a:p>
                      <a:pPr rtl="0" fontAlgn="t">
                        <a:spcBef>
                          <a:spcPts val="0"/>
                        </a:spcBef>
                        <a:spcAft>
                          <a:spcPts val="0"/>
                        </a:spcAft>
                      </a:pPr>
                      <a:r>
                        <a:rPr lang="en-IN" sz="1800" b="0" i="0" u="none" strike="noStrike">
                          <a:solidFill>
                            <a:srgbClr val="000000"/>
                          </a:solidFill>
                          <a:effectLst/>
                          <a:latin typeface="Calibri" panose="020F0502020204030204" pitchFamily="34" charset="0"/>
                        </a:rPr>
                        <a:t>Aman Chauhan</a:t>
                      </a:r>
                      <a:endParaRPr lang="en-IN">
                        <a:effectLst/>
                      </a:endParaRPr>
                    </a:p>
                  </a:txBody>
                  <a:tcPr marL="76200" marR="76200" marT="38100" marB="38100">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ACACA"/>
                    </a:solidFill>
                  </a:tcPr>
                </a:tc>
                <a:tc>
                  <a:txBody>
                    <a:bodyPr/>
                    <a:lstStyle/>
                    <a:p>
                      <a:pPr rtl="0" fontAlgn="t">
                        <a:spcBef>
                          <a:spcPts val="0"/>
                        </a:spcBef>
                        <a:spcAft>
                          <a:spcPts val="0"/>
                        </a:spcAft>
                      </a:pPr>
                      <a:r>
                        <a:rPr lang="en-IN" sz="1800" b="0" i="0" u="none" strike="noStrike" dirty="0">
                          <a:solidFill>
                            <a:srgbClr val="000000"/>
                          </a:solidFill>
                          <a:effectLst/>
                          <a:latin typeface="Calibri" panose="020F0502020204030204" pitchFamily="34" charset="0"/>
                        </a:rPr>
                        <a:t>Research  Paper, Backend, Frontend </a:t>
                      </a:r>
                      <a:endParaRPr lang="en-IN" dirty="0">
                        <a:effectLst/>
                      </a:endParaRPr>
                    </a:p>
                  </a:txBody>
                  <a:tcPr marL="76200" marR="76200" marT="38100" marB="38100">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ACACA"/>
                    </a:solidFill>
                  </a:tcPr>
                </a:tc>
                <a:extLst>
                  <a:ext uri="{0D108BD9-81ED-4DB2-BD59-A6C34878D82A}">
                    <a16:rowId xmlns:a16="http://schemas.microsoft.com/office/drawing/2014/main" val="3540793182"/>
                  </a:ext>
                </a:extLst>
              </a:tr>
              <a:tr h="644144">
                <a:tc>
                  <a:txBody>
                    <a:bodyPr/>
                    <a:lstStyle/>
                    <a:p>
                      <a:pPr rtl="0" fontAlgn="t">
                        <a:spcBef>
                          <a:spcPts val="0"/>
                        </a:spcBef>
                        <a:spcAft>
                          <a:spcPts val="0"/>
                        </a:spcAft>
                      </a:pPr>
                      <a:r>
                        <a:rPr lang="en-IN" sz="1800" b="0" i="0" u="none" strike="noStrike">
                          <a:solidFill>
                            <a:srgbClr val="000000"/>
                          </a:solidFill>
                          <a:effectLst/>
                          <a:latin typeface="Calibri" panose="020F0502020204030204" pitchFamily="34" charset="0"/>
                        </a:rPr>
                        <a:t>Arun Kumar</a:t>
                      </a:r>
                      <a:endParaRPr lang="en-IN">
                        <a:effectLst/>
                      </a:endParaRPr>
                    </a:p>
                  </a:txBody>
                  <a:tcPr marL="76200" marR="76200" marT="38100" marB="38100">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6E6E6"/>
                    </a:solidFill>
                  </a:tcPr>
                </a:tc>
                <a:tc>
                  <a:txBody>
                    <a:bodyPr/>
                    <a:lstStyle/>
                    <a:p>
                      <a:pPr rtl="0" fontAlgn="t">
                        <a:spcBef>
                          <a:spcPts val="0"/>
                        </a:spcBef>
                        <a:spcAft>
                          <a:spcPts val="0"/>
                        </a:spcAft>
                      </a:pPr>
                      <a:r>
                        <a:rPr lang="en-IN" sz="1800" b="0" i="0" u="none" strike="noStrike" dirty="0">
                          <a:solidFill>
                            <a:srgbClr val="000000"/>
                          </a:solidFill>
                          <a:effectLst/>
                          <a:latin typeface="Calibri" panose="020F0502020204030204" pitchFamily="34" charset="0"/>
                        </a:rPr>
                        <a:t>Documentation , Frontend</a:t>
                      </a:r>
                      <a:endParaRPr lang="en-IN" dirty="0">
                        <a:effectLst/>
                      </a:endParaRPr>
                    </a:p>
                  </a:txBody>
                  <a:tcPr marL="76200" marR="76200" marT="38100" marB="38100">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3891703381"/>
                  </a:ext>
                </a:extLst>
              </a:tr>
              <a:tr h="644144">
                <a:tc>
                  <a:txBody>
                    <a:bodyPr/>
                    <a:lstStyle/>
                    <a:p>
                      <a:pPr rtl="0" fontAlgn="t">
                        <a:spcBef>
                          <a:spcPts val="0"/>
                        </a:spcBef>
                        <a:spcAft>
                          <a:spcPts val="0"/>
                        </a:spcAft>
                      </a:pPr>
                      <a:r>
                        <a:rPr lang="en-IN" sz="1800" b="0" i="0" u="none" strike="noStrike">
                          <a:solidFill>
                            <a:srgbClr val="000000"/>
                          </a:solidFill>
                          <a:effectLst/>
                          <a:latin typeface="Calibri" panose="020F0502020204030204" pitchFamily="34" charset="0"/>
                        </a:rPr>
                        <a:t>Raghav Gupta</a:t>
                      </a:r>
                      <a:endParaRPr lang="en-IN">
                        <a:effectLst/>
                      </a:endParaRPr>
                    </a:p>
                  </a:txBody>
                  <a:tcPr marL="76200" marR="76200" marT="38100" marB="38100">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ACACA"/>
                    </a:solidFill>
                  </a:tcPr>
                </a:tc>
                <a:tc>
                  <a:txBody>
                    <a:bodyPr/>
                    <a:lstStyle/>
                    <a:p>
                      <a:pPr rtl="0" fontAlgn="t">
                        <a:spcBef>
                          <a:spcPts val="0"/>
                        </a:spcBef>
                        <a:spcAft>
                          <a:spcPts val="0"/>
                        </a:spcAft>
                      </a:pPr>
                      <a:r>
                        <a:rPr lang="en-IN" sz="1800" b="0" i="0" u="none" strike="noStrike" dirty="0">
                          <a:solidFill>
                            <a:srgbClr val="000000"/>
                          </a:solidFill>
                          <a:effectLst/>
                          <a:latin typeface="Calibri" panose="020F0502020204030204" pitchFamily="34" charset="0"/>
                        </a:rPr>
                        <a:t>Frontend , MongoDB, Backend</a:t>
                      </a:r>
                      <a:endParaRPr lang="en-IN" dirty="0">
                        <a:effectLst/>
                      </a:endParaRPr>
                    </a:p>
                  </a:txBody>
                  <a:tcPr marL="76200" marR="76200" marT="38100" marB="38100">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CACACA"/>
                    </a:solidFill>
                  </a:tcPr>
                </a:tc>
                <a:extLst>
                  <a:ext uri="{0D108BD9-81ED-4DB2-BD59-A6C34878D82A}">
                    <a16:rowId xmlns:a16="http://schemas.microsoft.com/office/drawing/2014/main" val="2628091838"/>
                  </a:ext>
                </a:extLst>
              </a:tr>
              <a:tr h="644144">
                <a:tc>
                  <a:txBody>
                    <a:bodyPr/>
                    <a:lstStyle/>
                    <a:p>
                      <a:pPr rtl="0" fontAlgn="t">
                        <a:spcBef>
                          <a:spcPts val="0"/>
                        </a:spcBef>
                        <a:spcAft>
                          <a:spcPts val="0"/>
                        </a:spcAft>
                      </a:pPr>
                      <a:r>
                        <a:rPr lang="en-IN" sz="1800" b="0" i="0" u="none" strike="noStrike" dirty="0">
                          <a:solidFill>
                            <a:srgbClr val="000000"/>
                          </a:solidFill>
                          <a:effectLst/>
                          <a:latin typeface="Calibri" panose="020F0502020204030204" pitchFamily="34" charset="0"/>
                        </a:rPr>
                        <a:t>Satyam Singh</a:t>
                      </a:r>
                      <a:endParaRPr lang="en-IN" dirty="0">
                        <a:effectLst/>
                      </a:endParaRPr>
                    </a:p>
                  </a:txBody>
                  <a:tcPr marL="76200" marR="76200" marT="38100" marB="38100">
                    <a:lnL w="10157" cap="flat" cmpd="sng" algn="ctr">
                      <a:solidFill>
                        <a:srgbClr val="FFFFFF"/>
                      </a:solidFill>
                      <a:prstDash val="solid"/>
                      <a:round/>
                      <a:headEnd type="none" w="med" len="med"/>
                      <a:tailEnd type="none" w="med" len="med"/>
                    </a:lnL>
                    <a:lnR w="7620" cap="flat" cmpd="sng" algn="ctr">
                      <a:solidFill>
                        <a:srgbClr val="000000"/>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6E6E6"/>
                    </a:solidFill>
                  </a:tcPr>
                </a:tc>
                <a:tc>
                  <a:txBody>
                    <a:bodyPr/>
                    <a:lstStyle/>
                    <a:p>
                      <a:pPr rtl="0" fontAlgn="t">
                        <a:spcBef>
                          <a:spcPts val="0"/>
                        </a:spcBef>
                        <a:spcAft>
                          <a:spcPts val="0"/>
                        </a:spcAft>
                      </a:pPr>
                      <a:r>
                        <a:rPr lang="en-IN" sz="1800" b="0" i="0" u="none" strike="noStrike" dirty="0">
                          <a:solidFill>
                            <a:srgbClr val="000000"/>
                          </a:solidFill>
                          <a:effectLst/>
                          <a:latin typeface="Calibri" panose="020F0502020204030204" pitchFamily="34" charset="0"/>
                        </a:rPr>
                        <a:t>Hotel Management, MongoDB</a:t>
                      </a:r>
                      <a:endParaRPr lang="en-IN" dirty="0">
                        <a:effectLst/>
                      </a:endParaRPr>
                    </a:p>
                  </a:txBody>
                  <a:tcPr marL="76200" marR="76200" marT="38100" marB="38100">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64337669"/>
                  </a:ext>
                </a:extLst>
              </a:tr>
            </a:tbl>
          </a:graphicData>
        </a:graphic>
      </p:graphicFrame>
      <p:sp>
        <p:nvSpPr>
          <p:cNvPr id="8" name="Rectangle 1">
            <a:extLst>
              <a:ext uri="{FF2B5EF4-FFF2-40B4-BE49-F238E27FC236}">
                <a16:creationId xmlns:a16="http://schemas.microsoft.com/office/drawing/2014/main" id="{399781BE-DE96-4223-BF2E-50C46635FE7A}"/>
              </a:ext>
            </a:extLst>
          </p:cNvPr>
          <p:cNvSpPr>
            <a:spLocks noChangeArrowheads="1"/>
          </p:cNvSpPr>
          <p:nvPr/>
        </p:nvSpPr>
        <p:spPr bwMode="auto">
          <a:xfrm>
            <a:off x="1317625" y="2495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773326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F854592-EF5D-4497-B263-53D75C753FE6}"/>
              </a:ext>
            </a:extLst>
          </p:cNvPr>
          <p:cNvGraphicFramePr>
            <a:graphicFrameLocks noGrp="1"/>
          </p:cNvGraphicFramePr>
          <p:nvPr>
            <p:extLst>
              <p:ext uri="{D42A27DB-BD31-4B8C-83A1-F6EECF244321}">
                <p14:modId xmlns:p14="http://schemas.microsoft.com/office/powerpoint/2010/main" val="648691627"/>
              </p:ext>
            </p:extLst>
          </p:nvPr>
        </p:nvGraphicFramePr>
        <p:xfrm>
          <a:off x="474563" y="577514"/>
          <a:ext cx="8311218" cy="5804431"/>
        </p:xfrm>
        <a:graphic>
          <a:graphicData uri="http://schemas.openxmlformats.org/drawingml/2006/table">
            <a:tbl>
              <a:tblPr/>
              <a:tblGrid>
                <a:gridCol w="2235744">
                  <a:extLst>
                    <a:ext uri="{9D8B030D-6E8A-4147-A177-3AD203B41FA5}">
                      <a16:colId xmlns:a16="http://schemas.microsoft.com/office/drawing/2014/main" val="3494976370"/>
                    </a:ext>
                  </a:extLst>
                </a:gridCol>
                <a:gridCol w="6075474">
                  <a:extLst>
                    <a:ext uri="{9D8B030D-6E8A-4147-A177-3AD203B41FA5}">
                      <a16:colId xmlns:a16="http://schemas.microsoft.com/office/drawing/2014/main" val="4261448415"/>
                    </a:ext>
                  </a:extLst>
                </a:gridCol>
              </a:tblGrid>
              <a:tr h="575633">
                <a:tc>
                  <a:txBody>
                    <a:bodyPr/>
                    <a:lstStyle/>
                    <a:p>
                      <a:pPr algn="ctr" rtl="0" fontAlgn="t">
                        <a:spcBef>
                          <a:spcPts val="0"/>
                        </a:spcBef>
                        <a:spcAft>
                          <a:spcPts val="0"/>
                        </a:spcAft>
                      </a:pPr>
                      <a:r>
                        <a:rPr lang="en-US" sz="2400" b="1" i="0" u="sng" strike="noStrike" dirty="0">
                          <a:solidFill>
                            <a:srgbClr val="002060"/>
                          </a:solidFill>
                          <a:effectLst/>
                          <a:latin typeface="Times New Roman" panose="02020603050405020304" pitchFamily="18" charset="0"/>
                          <a:cs typeface="Times New Roman" panose="02020603050405020304" pitchFamily="18" charset="0"/>
                        </a:rPr>
                        <a:t>M</a:t>
                      </a:r>
                      <a:r>
                        <a:rPr lang="en-IN" sz="2400" b="1" i="0" u="sng" strike="noStrike" dirty="0">
                          <a:solidFill>
                            <a:srgbClr val="002060"/>
                          </a:solidFill>
                          <a:effectLst/>
                          <a:latin typeface="Times New Roman" panose="02020603050405020304" pitchFamily="18" charset="0"/>
                          <a:cs typeface="Times New Roman" panose="02020603050405020304" pitchFamily="18" charset="0"/>
                        </a:rPr>
                        <a:t>embers</a:t>
                      </a:r>
                      <a:endParaRPr lang="en-IN" sz="2400" u="sng" dirty="0">
                        <a:solidFill>
                          <a:srgbClr val="002060"/>
                        </a:solidFill>
                        <a:effectLst/>
                        <a:latin typeface="Times New Roman" panose="02020603050405020304" pitchFamily="18" charset="0"/>
                        <a:cs typeface="Times New Roman" panose="02020603050405020304" pitchFamily="18"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5"/>
                        </a:spcBef>
                        <a:spcAft>
                          <a:spcPts val="0"/>
                        </a:spcAft>
                      </a:pPr>
                      <a:r>
                        <a:rPr lang="en-IN" sz="2400" b="1" i="0" u="sng" strike="noStrike" dirty="0">
                          <a:solidFill>
                            <a:srgbClr val="002060"/>
                          </a:solidFill>
                          <a:effectLst/>
                          <a:latin typeface="Times New Roman" panose="02020603050405020304" pitchFamily="18" charset="0"/>
                          <a:cs typeface="Times New Roman" panose="02020603050405020304" pitchFamily="18" charset="0"/>
                        </a:rPr>
                        <a:t>Activity Description</a:t>
                      </a:r>
                      <a:endParaRPr lang="en-IN" sz="2400" u="sng" dirty="0">
                        <a:solidFill>
                          <a:srgbClr val="002060"/>
                        </a:solidFill>
                        <a:effectLst/>
                        <a:latin typeface="Times New Roman" panose="02020603050405020304" pitchFamily="18" charset="0"/>
                        <a:cs typeface="Times New Roman" panose="02020603050405020304" pitchFamily="18"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4978875"/>
                  </a:ext>
                </a:extLst>
              </a:tr>
              <a:tr h="1200037">
                <a:tc>
                  <a:txBody>
                    <a:bodyPr/>
                    <a:lstStyle/>
                    <a:p>
                      <a:pPr algn="ctr" rtl="0" fontAlgn="t">
                        <a:spcBef>
                          <a:spcPts val="0"/>
                        </a:spcBef>
                        <a:spcAft>
                          <a:spcPts val="0"/>
                        </a:spcAft>
                      </a:pPr>
                      <a:br>
                        <a:rPr lang="en-IN" sz="1600" dirty="0">
                          <a:effectLst/>
                        </a:rPr>
                      </a:br>
                      <a:r>
                        <a:rPr lang="en-IN" sz="1600" b="1" i="0" u="none" strike="noStrike" dirty="0">
                          <a:solidFill>
                            <a:srgbClr val="000000"/>
                          </a:solidFill>
                          <a:effectLst/>
                          <a:latin typeface="Times New Roman" panose="02020603050405020304" pitchFamily="18" charset="0"/>
                        </a:rPr>
                        <a:t>Raghav Gupta</a:t>
                      </a:r>
                      <a:endParaRPr lang="en-IN" sz="1600" dirty="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endParaRPr lang="en-US" dirty="0">
                        <a:effectLst/>
                      </a:endParaRPr>
                    </a:p>
                    <a:p>
                      <a:pPr marL="285750" indent="-285750" fontAlgn="t">
                        <a:buFont typeface="Arial" panose="020B0604020202020204" pitchFamily="34" charset="0"/>
                        <a:buChar char="•"/>
                      </a:pPr>
                      <a:r>
                        <a:rPr lang="en-US" dirty="0">
                          <a:effectLst/>
                        </a:rPr>
                        <a:t>Helped in the backend of the project with node.js</a:t>
                      </a:r>
                    </a:p>
                    <a:p>
                      <a:pPr marL="285750" indent="-285750" fontAlgn="t">
                        <a:buFont typeface="Arial" panose="020B0604020202020204" pitchFamily="34" charset="0"/>
                        <a:buChar char="•"/>
                      </a:pPr>
                      <a:r>
                        <a:rPr lang="en-US" dirty="0">
                          <a:effectLst/>
                        </a:rPr>
                        <a:t>Helped in the designing of frontend part.</a:t>
                      </a:r>
                    </a:p>
                    <a:p>
                      <a:pPr marL="285750" indent="-285750" fontAlgn="t">
                        <a:buFont typeface="Arial" panose="020B0604020202020204" pitchFamily="34" charset="0"/>
                        <a:buChar char="•"/>
                      </a:pPr>
                      <a:r>
                        <a:rPr lang="en-US" dirty="0">
                          <a:effectLst/>
                        </a:rPr>
                        <a:t>Helped in combining the and integration of the project.</a:t>
                      </a:r>
                    </a:p>
                    <a:p>
                      <a:pPr marL="0" indent="0" fontAlgn="t">
                        <a:buFont typeface="Arial" panose="020B0604020202020204" pitchFamily="34" charset="0"/>
                        <a:buNone/>
                      </a:pPr>
                      <a:endParaRPr lang="en-US" dirty="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1631541"/>
                  </a:ext>
                </a:extLst>
              </a:tr>
              <a:tr h="1420003">
                <a:tc>
                  <a:txBody>
                    <a:bodyPr/>
                    <a:lstStyle/>
                    <a:p>
                      <a:pPr algn="ctr" rtl="0" fontAlgn="t">
                        <a:spcBef>
                          <a:spcPts val="0"/>
                        </a:spcBef>
                        <a:spcAft>
                          <a:spcPts val="0"/>
                        </a:spcAft>
                      </a:pPr>
                      <a:br>
                        <a:rPr lang="en-IN" dirty="0">
                          <a:effectLst/>
                        </a:rPr>
                      </a:br>
                      <a:br>
                        <a:rPr lang="en-IN" dirty="0">
                          <a:effectLst/>
                        </a:rPr>
                      </a:br>
                      <a:r>
                        <a:rPr lang="en-IN" sz="1600" b="1" i="0" u="none" strike="noStrike" dirty="0">
                          <a:solidFill>
                            <a:srgbClr val="000000"/>
                          </a:solidFill>
                          <a:effectLst/>
                          <a:latin typeface="Times New Roman" panose="02020603050405020304" pitchFamily="18" charset="0"/>
                        </a:rPr>
                        <a:t>Aman Chauhan</a:t>
                      </a:r>
                      <a:endParaRPr lang="en-IN" sz="1600" dirty="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endParaRPr lang="en-US" sz="1200" b="0" i="0" u="none" strike="noStrike" dirty="0">
                        <a:solidFill>
                          <a:srgbClr val="000000"/>
                        </a:solidFill>
                        <a:effectLst/>
                        <a:latin typeface="Times New Roman" panose="02020603050405020304" pitchFamily="18" charset="0"/>
                      </a:endParaRPr>
                    </a:p>
                    <a:p>
                      <a:pPr marL="285750" indent="-285750" fontAlgn="t">
                        <a:buFont typeface="Arial" panose="020B0604020202020204" pitchFamily="34" charset="0"/>
                        <a:buChar char="•"/>
                      </a:pPr>
                      <a:r>
                        <a:rPr lang="en-US" dirty="0">
                          <a:effectLst/>
                        </a:rPr>
                        <a:t>Helped in the backend of the project with node.js</a:t>
                      </a:r>
                    </a:p>
                    <a:p>
                      <a:pPr marL="285750" indent="-285750" fontAlgn="t">
                        <a:buFont typeface="Arial" panose="020B0604020202020204" pitchFamily="34" charset="0"/>
                        <a:buChar char="•"/>
                      </a:pPr>
                      <a:r>
                        <a:rPr lang="en-US" dirty="0">
                          <a:effectLst/>
                        </a:rPr>
                        <a:t>Helped in the designing of frontend part travelling</a:t>
                      </a:r>
                    </a:p>
                    <a:p>
                      <a:pPr marL="285750" indent="-285750" fontAlgn="t">
                        <a:buFont typeface="Arial" panose="020B0604020202020204" pitchFamily="34" charset="0"/>
                        <a:buChar char="•"/>
                      </a:pPr>
                      <a:r>
                        <a:rPr lang="en-US" dirty="0">
                          <a:effectLst/>
                        </a:rPr>
                        <a:t>Writing research paper and documentation work.</a:t>
                      </a:r>
                    </a:p>
                    <a:p>
                      <a:pPr marL="285750" indent="-285750" fontAlgn="t">
                        <a:buFont typeface="Arial" panose="020B0604020202020204" pitchFamily="34" charset="0"/>
                        <a:buChar char="•"/>
                      </a:pPr>
                      <a:r>
                        <a:rPr lang="en-US" dirty="0">
                          <a:effectLst/>
                        </a:rPr>
                        <a:t> Helped in integration of the project.</a:t>
                      </a:r>
                      <a:br>
                        <a:rPr lang="en-US" dirty="0">
                          <a:effectLst/>
                        </a:rPr>
                      </a:br>
                      <a:endParaRPr lang="en-US" dirty="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571533"/>
                  </a:ext>
                </a:extLst>
              </a:tr>
              <a:tr h="1304379">
                <a:tc>
                  <a:txBody>
                    <a:bodyPr/>
                    <a:lstStyle/>
                    <a:p>
                      <a:pPr algn="ctr" rtl="0" fontAlgn="t">
                        <a:spcBef>
                          <a:spcPts val="0"/>
                        </a:spcBef>
                        <a:spcAft>
                          <a:spcPts val="0"/>
                        </a:spcAft>
                      </a:pPr>
                      <a:br>
                        <a:rPr lang="en-IN" sz="1600" dirty="0">
                          <a:effectLst/>
                        </a:rPr>
                      </a:br>
                      <a:r>
                        <a:rPr lang="en-IN" sz="1600" b="1" i="0" u="none" strike="noStrike" dirty="0">
                          <a:solidFill>
                            <a:srgbClr val="000000"/>
                          </a:solidFill>
                          <a:effectLst/>
                          <a:latin typeface="Times New Roman" panose="02020603050405020304" pitchFamily="18" charset="0"/>
                        </a:rPr>
                        <a:t>Satyam Singh</a:t>
                      </a:r>
                      <a:endParaRPr lang="en-IN" sz="1600" dirty="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endParaRPr lang="en-US" dirty="0">
                        <a:effectLst/>
                      </a:endParaRPr>
                    </a:p>
                    <a:p>
                      <a:pPr marL="285750" indent="-285750" fontAlgn="t">
                        <a:buFont typeface="Arial" panose="020B0604020202020204" pitchFamily="34" charset="0"/>
                        <a:buChar char="•"/>
                      </a:pPr>
                      <a:r>
                        <a:rPr lang="en-US" dirty="0">
                          <a:effectLst/>
                        </a:rPr>
                        <a:t>Helped in the backend of the project with node.js</a:t>
                      </a:r>
                    </a:p>
                    <a:p>
                      <a:pPr marL="285750" indent="-285750" fontAlgn="t">
                        <a:buFont typeface="Arial" panose="020B0604020202020204" pitchFamily="34" charset="0"/>
                        <a:buChar char="•"/>
                      </a:pPr>
                      <a:r>
                        <a:rPr lang="en-US" dirty="0">
                          <a:effectLst/>
                        </a:rPr>
                        <a:t>Helped in the database management with MongoDB.</a:t>
                      </a:r>
                    </a:p>
                    <a:p>
                      <a:pPr marL="285750" indent="-285750" fontAlgn="t">
                        <a:buFont typeface="Arial" panose="020B0604020202020204" pitchFamily="34" charset="0"/>
                        <a:buChar char="•"/>
                      </a:pPr>
                      <a:r>
                        <a:rPr lang="en-US" dirty="0">
                          <a:effectLst/>
                        </a:rPr>
                        <a:t>Helped in Hotel management frontend.</a:t>
                      </a:r>
                    </a:p>
                    <a:p>
                      <a:pPr fontAlgn="t"/>
                      <a:endParaRPr lang="en-US" dirty="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1291537"/>
                  </a:ext>
                </a:extLst>
              </a:tr>
              <a:tr h="1304379">
                <a:tc>
                  <a:txBody>
                    <a:bodyPr/>
                    <a:lstStyle/>
                    <a:p>
                      <a:pPr algn="ctr" rtl="0" fontAlgn="t">
                        <a:spcBef>
                          <a:spcPts val="0"/>
                        </a:spcBef>
                        <a:spcAft>
                          <a:spcPts val="0"/>
                        </a:spcAft>
                      </a:pPr>
                      <a:br>
                        <a:rPr lang="en-IN" sz="1600" dirty="0">
                          <a:effectLst/>
                        </a:rPr>
                      </a:br>
                      <a:r>
                        <a:rPr lang="en-IN" sz="1600" b="1" i="0" u="none" strike="noStrike" dirty="0">
                          <a:solidFill>
                            <a:srgbClr val="000000"/>
                          </a:solidFill>
                          <a:effectLst/>
                          <a:latin typeface="Times New Roman" panose="02020603050405020304" pitchFamily="18" charset="0"/>
                        </a:rPr>
                        <a:t>Arun Kumar</a:t>
                      </a:r>
                      <a:endParaRPr lang="en-IN" sz="1600" dirty="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endParaRPr lang="en-US" dirty="0">
                        <a:effectLst/>
                      </a:endParaRPr>
                    </a:p>
                    <a:p>
                      <a:pPr marL="285750" indent="-285750" fontAlgn="t">
                        <a:buFont typeface="Arial" panose="020B0604020202020204" pitchFamily="34" charset="0"/>
                        <a:buChar char="•"/>
                      </a:pPr>
                      <a:r>
                        <a:rPr lang="en-US" dirty="0">
                          <a:effectLst/>
                        </a:rPr>
                        <a:t>Helped in the designing of frontend part e-commerce.</a:t>
                      </a:r>
                    </a:p>
                    <a:p>
                      <a:pPr marL="285750" marR="0" lvl="0" indent="-285750" algn="l" defTabSz="914400" rtl="0" eaLnBrk="1" fontAlgn="t"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dirty="0">
                          <a:effectLst/>
                        </a:rPr>
                        <a:t>Helped in the designing of frontend part food.</a:t>
                      </a:r>
                    </a:p>
                    <a:p>
                      <a:pPr marL="285750" indent="-285750" fontAlgn="t">
                        <a:buFont typeface="Arial" panose="020B0604020202020204" pitchFamily="34" charset="0"/>
                        <a:buChar char="•"/>
                      </a:pPr>
                      <a:r>
                        <a:rPr lang="en-US" dirty="0">
                          <a:effectLst/>
                        </a:rPr>
                        <a:t>Helped in writing documentation work.</a:t>
                      </a:r>
                    </a:p>
                    <a:p>
                      <a:pPr fontAlgn="t"/>
                      <a:endParaRPr lang="en-US" dirty="0">
                        <a:effectLst/>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8201876"/>
                  </a:ext>
                </a:extLst>
              </a:tr>
            </a:tbl>
          </a:graphicData>
        </a:graphic>
      </p:graphicFrame>
    </p:spTree>
    <p:extLst>
      <p:ext uri="{BB962C8B-B14F-4D97-AF65-F5344CB8AC3E}">
        <p14:creationId xmlns:p14="http://schemas.microsoft.com/office/powerpoint/2010/main" val="811341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954"/>
            <a:ext cx="8229240" cy="813340"/>
          </a:xfrm>
        </p:spPr>
        <p:txBody>
          <a:bodyPr/>
          <a:lstStyle/>
          <a:p>
            <a:r>
              <a:rPr lang="en-US" sz="2400" b="1" dirty="0">
                <a:effectLst/>
                <a:latin typeface="Times New Roman" panose="02020603050405020304" pitchFamily="18" charset="0"/>
                <a:ea typeface="Times New Roman" panose="02020603050405020304" pitchFamily="18" charset="0"/>
              </a:rPr>
              <a:t>Problem</a:t>
            </a:r>
            <a:r>
              <a:rPr lang="en-US" sz="2400" b="1" spc="-6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Definition</a:t>
            </a:r>
            <a:r>
              <a:rPr lang="en-IN" sz="2400" b="1"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35AA263B-A8C6-44E1-8794-381DEB9EC1AB}"/>
              </a:ext>
            </a:extLst>
          </p:cNvPr>
          <p:cNvSpPr txBox="1"/>
          <p:nvPr/>
        </p:nvSpPr>
        <p:spPr>
          <a:xfrm>
            <a:off x="457200" y="1315336"/>
            <a:ext cx="7882359" cy="1202252"/>
          </a:xfrm>
          <a:prstGeom prst="rect">
            <a:avLst/>
          </a:prstGeom>
          <a:noFill/>
        </p:spPr>
        <p:txBody>
          <a:bodyPr wrap="square">
            <a:spAutoFit/>
          </a:bodyPr>
          <a:lstStyle/>
          <a:p>
            <a:pPr marL="88900" marR="79375" algn="just">
              <a:lnSpc>
                <a:spcPct val="115000"/>
              </a:lnSpc>
              <a:spcBef>
                <a:spcPts val="103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rPr>
              <a:t>Tourism can either be point of interest or need, depending on people but planning a complete itinerary for that trip is a hectic work for all.</a:t>
            </a:r>
            <a:r>
              <a:rPr lang="en-IN" sz="1600" dirty="0">
                <a:effectLst/>
                <a:latin typeface="Times New Roman" panose="02020603050405020304" pitchFamily="18" charset="0"/>
                <a:ea typeface="Times New Roman" panose="02020603050405020304" pitchFamily="18" charset="0"/>
              </a:rPr>
              <a:t> Our solution of Trip, helps a user to plan his travel in such a way so that he can manage all his tourism essentials at a single platform only.</a:t>
            </a:r>
          </a:p>
        </p:txBody>
      </p:sp>
      <p:sp>
        <p:nvSpPr>
          <p:cNvPr id="6" name="TextBox 5">
            <a:extLst>
              <a:ext uri="{FF2B5EF4-FFF2-40B4-BE49-F238E27FC236}">
                <a16:creationId xmlns:a16="http://schemas.microsoft.com/office/drawing/2014/main" id="{BCDC5224-78E4-40FE-8F3C-8BBF481D8B4C}"/>
              </a:ext>
            </a:extLst>
          </p:cNvPr>
          <p:cNvSpPr txBox="1"/>
          <p:nvPr/>
        </p:nvSpPr>
        <p:spPr>
          <a:xfrm>
            <a:off x="457201" y="3734997"/>
            <a:ext cx="7882358" cy="2311082"/>
          </a:xfrm>
          <a:prstGeom prst="rect">
            <a:avLst/>
          </a:prstGeom>
          <a:noFill/>
        </p:spPr>
        <p:txBody>
          <a:bodyPr wrap="square">
            <a:spAutoFit/>
          </a:bodyPr>
          <a:lstStyle/>
          <a:p>
            <a:pPr marL="88900" marR="76835" algn="just">
              <a:lnSpc>
                <a:spcPct val="115000"/>
              </a:lnSpc>
              <a:spcBef>
                <a:spcPts val="990"/>
              </a:spcBef>
              <a:spcAft>
                <a:spcPts val="0"/>
              </a:spcAft>
            </a:pPr>
            <a:r>
              <a:rPr lang="en-US" sz="1400" dirty="0">
                <a:effectLst/>
                <a:latin typeface="Times New Roman" panose="02020603050405020304" pitchFamily="18" charset="0"/>
                <a:ea typeface="Times New Roman" panose="02020603050405020304" pitchFamily="18" charset="0"/>
              </a:rPr>
              <a:t>The user will be able to plan and manage all the necessary things during his visit to some place and for this he will not have to move to lot many websites and could be done at a single place. </a:t>
            </a:r>
            <a:endParaRPr lang="en-IN" sz="1400" dirty="0">
              <a:effectLst/>
              <a:latin typeface="Times New Roman" panose="02020603050405020304" pitchFamily="18" charset="0"/>
              <a:ea typeface="Times New Roman" panose="02020603050405020304" pitchFamily="18" charset="0"/>
            </a:endParaRPr>
          </a:p>
          <a:p>
            <a:pPr marL="88900" marR="76835" algn="just">
              <a:lnSpc>
                <a:spcPct val="115000"/>
              </a:lnSpc>
              <a:spcBef>
                <a:spcPts val="990"/>
              </a:spcBef>
              <a:spcAft>
                <a:spcPts val="0"/>
              </a:spcAft>
            </a:pPr>
            <a:r>
              <a:rPr lang="en-US" sz="1400" dirty="0">
                <a:effectLst/>
                <a:latin typeface="Times New Roman" panose="02020603050405020304" pitchFamily="18" charset="0"/>
                <a:ea typeface="Times New Roman" panose="02020603050405020304" pitchFamily="18" charset="0"/>
              </a:rPr>
              <a:t>Another important and useful thing is that user will not have to take so many itinerary apps in his phone and just have to install this single one which also saves the phone space which could be utilized for some other purposes. </a:t>
            </a:r>
            <a:endParaRPr lang="en-IN" sz="1400" dirty="0">
              <a:effectLst/>
              <a:latin typeface="Times New Roman" panose="02020603050405020304" pitchFamily="18" charset="0"/>
              <a:ea typeface="Times New Roman" panose="02020603050405020304" pitchFamily="18" charset="0"/>
            </a:endParaRPr>
          </a:p>
          <a:p>
            <a:pPr marL="88900" marR="76835" algn="just">
              <a:lnSpc>
                <a:spcPct val="115000"/>
              </a:lnSpc>
              <a:spcBef>
                <a:spcPts val="990"/>
              </a:spcBef>
              <a:spcAft>
                <a:spcPts val="0"/>
              </a:spcAft>
            </a:pPr>
            <a:r>
              <a:rPr lang="en-US" sz="1400" dirty="0">
                <a:effectLst/>
                <a:latin typeface="Times New Roman" panose="02020603050405020304" pitchFamily="18" charset="0"/>
                <a:ea typeface="Times New Roman" panose="02020603050405020304" pitchFamily="18" charset="0"/>
              </a:rPr>
              <a:t>The combination of mobile and web app will further solve this as if someone does not want to have an app in his phone as he occasionally does travel, then he can use the web version of the app and does all the same work from there as well.</a:t>
            </a:r>
            <a:endParaRPr lang="en-IN" sz="1400" dirty="0">
              <a:effectLst/>
              <a:latin typeface="Times New Roman" panose="02020603050405020304" pitchFamily="18" charset="0"/>
              <a:ea typeface="Times New Roman" panose="02020603050405020304" pitchFamily="18" charset="0"/>
            </a:endParaRPr>
          </a:p>
        </p:txBody>
      </p:sp>
      <p:sp>
        <p:nvSpPr>
          <p:cNvPr id="7" name="Title 1">
            <a:extLst>
              <a:ext uri="{FF2B5EF4-FFF2-40B4-BE49-F238E27FC236}">
                <a16:creationId xmlns:a16="http://schemas.microsoft.com/office/drawing/2014/main" id="{2F749CE7-AB89-4C4C-B64D-33D3A66C7740}"/>
              </a:ext>
            </a:extLst>
          </p:cNvPr>
          <p:cNvSpPr txBox="1">
            <a:spLocks/>
          </p:cNvSpPr>
          <p:nvPr/>
        </p:nvSpPr>
        <p:spPr>
          <a:xfrm>
            <a:off x="457200" y="2921657"/>
            <a:ext cx="8229240" cy="81334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400" b="1" dirty="0">
                <a:latin typeface="Times New Roman" panose="02020603050405020304" pitchFamily="18" charset="0"/>
                <a:ea typeface="Times New Roman" panose="02020603050405020304" pitchFamily="18" charset="0"/>
              </a:rPr>
              <a:t>Our Solution</a:t>
            </a:r>
            <a:r>
              <a:rPr lang="en-IN"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01464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9505-301C-4607-B7A7-1FD99919A910}"/>
              </a:ext>
            </a:extLst>
          </p:cNvPr>
          <p:cNvSpPr>
            <a:spLocks noGrp="1"/>
          </p:cNvSpPr>
          <p:nvPr>
            <p:ph type="title"/>
          </p:nvPr>
        </p:nvSpPr>
        <p:spPr/>
        <p:txBody>
          <a:bodyPr/>
          <a:lstStyle/>
          <a:p>
            <a:r>
              <a:rPr lang="en-US" sz="3600" b="1" u="sng" dirty="0">
                <a:solidFill>
                  <a:schemeClr val="tx1"/>
                </a:solidFill>
                <a:latin typeface="Times New Roman" panose="02020603050405020304" pitchFamily="18" charset="0"/>
                <a:cs typeface="Times New Roman" panose="02020603050405020304" pitchFamily="18" charset="0"/>
              </a:rPr>
              <a:t>Novelty</a:t>
            </a:r>
            <a:endParaRPr lang="en-IN" sz="3600" b="1" u="sng"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23D837D-332E-4109-B14D-71BCDD9490B4}"/>
              </a:ext>
            </a:extLst>
          </p:cNvPr>
          <p:cNvSpPr txBox="1"/>
          <p:nvPr/>
        </p:nvSpPr>
        <p:spPr>
          <a:xfrm>
            <a:off x="457200" y="1899853"/>
            <a:ext cx="8229240" cy="3919022"/>
          </a:xfrm>
          <a:prstGeom prst="rect">
            <a:avLst/>
          </a:prstGeom>
          <a:noFill/>
        </p:spPr>
        <p:txBody>
          <a:bodyPr wrap="square">
            <a:spAutoFit/>
          </a:bodyPr>
          <a:lstStyle/>
          <a:p>
            <a:pPr rtl="0">
              <a:spcBef>
                <a:spcPts val="0"/>
              </a:spcBef>
              <a:spcAft>
                <a:spcPts val="0"/>
              </a:spcAft>
            </a:pPr>
            <a:r>
              <a:rPr lang="en-US" sz="2000" b="1" i="0" u="none" strike="noStrike" dirty="0">
                <a:solidFill>
                  <a:srgbClr val="002060"/>
                </a:solidFill>
                <a:effectLst/>
                <a:latin typeface="Times New Roman" panose="02020603050405020304" pitchFamily="18" charset="0"/>
                <a:cs typeface="Times New Roman" panose="02020603050405020304" pitchFamily="18" charset="0"/>
              </a:rPr>
              <a:t>What makes us different from others?</a:t>
            </a:r>
            <a:endParaRPr lang="en-US" sz="2000" b="0" dirty="0">
              <a:solidFill>
                <a:srgbClr val="002060"/>
              </a:solidFill>
              <a:effectLst/>
              <a:latin typeface="Times New Roman" panose="02020603050405020304" pitchFamily="18" charset="0"/>
              <a:cs typeface="Times New Roman" panose="02020603050405020304" pitchFamily="18" charset="0"/>
            </a:endParaRPr>
          </a:p>
          <a:p>
            <a:pPr rtl="0">
              <a:spcBef>
                <a:spcPts val="1000"/>
              </a:spcBef>
              <a:spcAft>
                <a:spcPts val="0"/>
              </a:spcAft>
            </a:pPr>
            <a:br>
              <a:rPr lang="en-US" b="0" dirty="0">
                <a:effectLst/>
              </a:rPr>
            </a:br>
            <a:r>
              <a:rPr lang="en-US" sz="2000" b="0" i="1" u="none" strike="noStrike" dirty="0">
                <a:solidFill>
                  <a:srgbClr val="000000"/>
                </a:solidFill>
                <a:effectLst/>
                <a:latin typeface="Times New Roman" panose="02020603050405020304" pitchFamily="18" charset="0"/>
                <a:cs typeface="Times New Roman" panose="02020603050405020304" pitchFamily="18" charset="0"/>
              </a:rPr>
              <a:t>Many websites, helps in the same sector of tourism planning but the solution provided by them is a partial solution.</a:t>
            </a:r>
            <a:endParaRPr lang="en-US" sz="2000" b="0" dirty="0">
              <a:effectLst/>
              <a:latin typeface="Times New Roman" panose="02020603050405020304" pitchFamily="18" charset="0"/>
              <a:cs typeface="Times New Roman" panose="02020603050405020304" pitchFamily="18" charset="0"/>
            </a:endParaRPr>
          </a:p>
          <a:p>
            <a:pPr rtl="0" fontAlgn="base">
              <a:spcBef>
                <a:spcPts val="1000"/>
              </a:spcBef>
              <a:spcAft>
                <a:spcPts val="0"/>
              </a:spcAft>
              <a:buFont typeface="Arial" panose="020B0604020202020204" pitchFamily="34" charset="0"/>
              <a:buChar char="•"/>
            </a:pPr>
            <a:r>
              <a:rPr lang="en-US" sz="2000" b="0" i="1" u="none" strike="noStrike" dirty="0">
                <a:solidFill>
                  <a:srgbClr val="000000"/>
                </a:solidFill>
                <a:effectLst/>
                <a:latin typeface="Times New Roman" panose="02020603050405020304" pitchFamily="18" charset="0"/>
                <a:cs typeface="Times New Roman" panose="02020603050405020304" pitchFamily="18" charset="0"/>
              </a:rPr>
              <a:t>Our website provides complete planner at a single place rather by sites like Trivago, Booking.com, Dine-out, Airbnb and, </a:t>
            </a:r>
            <a:r>
              <a:rPr lang="en-US" sz="2000" b="0" i="1" u="none" strike="noStrike" dirty="0" err="1">
                <a:solidFill>
                  <a:srgbClr val="000000"/>
                </a:solidFill>
                <a:effectLst/>
                <a:latin typeface="Times New Roman" panose="02020603050405020304" pitchFamily="18" charset="0"/>
                <a:cs typeface="Times New Roman" panose="02020603050405020304" pitchFamily="18" charset="0"/>
              </a:rPr>
              <a:t>meesho</a:t>
            </a:r>
            <a:r>
              <a:rPr lang="en-US" sz="2000" b="0" i="1" u="none" strike="noStrike" dirty="0">
                <a:solidFill>
                  <a:srgbClr val="000000"/>
                </a:solidFill>
                <a:effectLst/>
                <a:latin typeface="Times New Roman" panose="02020603050405020304" pitchFamily="18" charset="0"/>
                <a:cs typeface="Times New Roman" panose="02020603050405020304" pitchFamily="18" charset="0"/>
              </a:rPr>
              <a:t> etc.</a:t>
            </a:r>
          </a:p>
          <a:p>
            <a:pPr rtl="0" fontAlgn="base">
              <a:spcBef>
                <a:spcPts val="0"/>
              </a:spcBef>
              <a:spcAft>
                <a:spcPts val="0"/>
              </a:spcAft>
              <a:buFont typeface="Arial" panose="020B0604020202020204" pitchFamily="34" charset="0"/>
              <a:buChar char="•"/>
            </a:pPr>
            <a:r>
              <a:rPr lang="en-US" sz="2000" b="0" i="1" u="none" strike="noStrike" dirty="0">
                <a:solidFill>
                  <a:srgbClr val="000000"/>
                </a:solidFill>
                <a:effectLst/>
                <a:latin typeface="Times New Roman" panose="02020603050405020304" pitchFamily="18" charset="0"/>
                <a:cs typeface="Times New Roman" panose="02020603050405020304" pitchFamily="18" charset="0"/>
              </a:rPr>
              <a:t>Our web app does not focuses on retail-sell market like amazon rather it provides goods and foods that is trip necessary or is famous </a:t>
            </a:r>
            <a:r>
              <a:rPr lang="en-US" sz="2000" b="0" i="1" u="none" strike="noStrike" dirty="0" err="1">
                <a:solidFill>
                  <a:srgbClr val="000000"/>
                </a:solidFill>
                <a:effectLst/>
                <a:latin typeface="Times New Roman" panose="02020603050405020304" pitchFamily="18" charset="0"/>
                <a:cs typeface="Times New Roman" panose="02020603050405020304" pitchFamily="18" charset="0"/>
              </a:rPr>
              <a:t>purchasal</a:t>
            </a:r>
            <a:r>
              <a:rPr lang="en-US" sz="2000" b="0" i="1" u="none" strike="noStrike" dirty="0">
                <a:solidFill>
                  <a:srgbClr val="000000"/>
                </a:solidFill>
                <a:effectLst/>
                <a:latin typeface="Times New Roman" panose="02020603050405020304" pitchFamily="18" charset="0"/>
                <a:cs typeface="Times New Roman" panose="02020603050405020304" pitchFamily="18" charset="0"/>
              </a:rPr>
              <a:t> of your planned city.</a:t>
            </a:r>
          </a:p>
          <a:p>
            <a:pPr rtl="0" fontAlgn="base">
              <a:spcBef>
                <a:spcPts val="0"/>
              </a:spcBef>
              <a:spcAft>
                <a:spcPts val="0"/>
              </a:spcAft>
              <a:buFont typeface="Arial" panose="020B0604020202020204" pitchFamily="34" charset="0"/>
              <a:buChar char="•"/>
            </a:pPr>
            <a:r>
              <a:rPr lang="en-US" sz="2000" b="0" i="1" u="none" strike="noStrike" dirty="0">
                <a:solidFill>
                  <a:srgbClr val="000000"/>
                </a:solidFill>
                <a:effectLst/>
                <a:latin typeface="Times New Roman" panose="02020603050405020304" pitchFamily="18" charset="0"/>
                <a:cs typeface="Times New Roman" panose="02020603050405020304" pitchFamily="18" charset="0"/>
              </a:rPr>
              <a:t>Our Future aim is to embed a city guide and planning helper, which will help you to plan your trip by recommending suggestion and tells you about the city and its important places.</a:t>
            </a:r>
          </a:p>
        </p:txBody>
      </p:sp>
    </p:spTree>
    <p:extLst>
      <p:ext uri="{BB962C8B-B14F-4D97-AF65-F5344CB8AC3E}">
        <p14:creationId xmlns:p14="http://schemas.microsoft.com/office/powerpoint/2010/main" val="21939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latin typeface="Times New Roman" panose="02020603050405020304" pitchFamily="18" charset="0"/>
                <a:cs typeface="Times New Roman" panose="02020603050405020304" pitchFamily="18" charset="0"/>
              </a:rPr>
              <a:t>Project Contents:</a:t>
            </a:r>
          </a:p>
        </p:txBody>
      </p:sp>
      <p:sp>
        <p:nvSpPr>
          <p:cNvPr id="4" name="TextBox 3">
            <a:extLst>
              <a:ext uri="{FF2B5EF4-FFF2-40B4-BE49-F238E27FC236}">
                <a16:creationId xmlns:a16="http://schemas.microsoft.com/office/drawing/2014/main" id="{35AA263B-A8C6-44E1-8794-381DEB9EC1AB}"/>
              </a:ext>
            </a:extLst>
          </p:cNvPr>
          <p:cNvSpPr txBox="1"/>
          <p:nvPr/>
        </p:nvSpPr>
        <p:spPr>
          <a:xfrm>
            <a:off x="630640" y="1627853"/>
            <a:ext cx="7882359" cy="4862870"/>
          </a:xfrm>
          <a:prstGeom prst="rect">
            <a:avLst/>
          </a:prstGeom>
          <a:noFill/>
        </p:spPr>
        <p:txBody>
          <a:bodyPr wrap="square">
            <a:spAutoFit/>
          </a:bodyPr>
          <a:lstStyle/>
          <a:p>
            <a:pPr rtl="0">
              <a:spcBef>
                <a:spcPts val="0"/>
              </a:spcBef>
              <a:spcAft>
                <a:spcPts val="0"/>
              </a:spcAft>
            </a:pPr>
            <a:r>
              <a:rPr lang="en-US" sz="2000" b="1" i="0" u="none" strike="noStrike" dirty="0">
                <a:solidFill>
                  <a:srgbClr val="002060"/>
                </a:solidFill>
                <a:effectLst/>
                <a:latin typeface="Times New Roman" panose="02020603050405020304" pitchFamily="18" charset="0"/>
                <a:cs typeface="Times New Roman" panose="02020603050405020304" pitchFamily="18" charset="0"/>
              </a:rPr>
              <a:t>A Web App, which will allow an user to:</a:t>
            </a:r>
            <a:endParaRPr lang="en-US" sz="2000" b="0" dirty="0">
              <a:solidFill>
                <a:srgbClr val="002060"/>
              </a:solidFill>
              <a:effectLst/>
              <a:latin typeface="Times New Roman" panose="02020603050405020304" pitchFamily="18" charset="0"/>
              <a:cs typeface="Times New Roman" panose="02020603050405020304" pitchFamily="18" charset="0"/>
            </a:endParaRPr>
          </a:p>
          <a:p>
            <a:pPr lvl="5" algn="just">
              <a:spcBef>
                <a:spcPts val="625"/>
              </a:spcBef>
            </a:pPr>
            <a:br>
              <a:rPr lang="en-US" sz="1800" b="0" dirty="0">
                <a:effectLst/>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0" i="1" u="none" strike="noStrike" dirty="0">
                <a:solidFill>
                  <a:srgbClr val="000000"/>
                </a:solidFill>
                <a:effectLst/>
                <a:latin typeface="Times New Roman" panose="02020603050405020304" pitchFamily="18" charset="0"/>
                <a:cs typeface="Times New Roman" panose="02020603050405020304" pitchFamily="18" charset="0"/>
              </a:rPr>
              <a:t>E-Commerce</a:t>
            </a:r>
            <a:endParaRPr lang="en-US" sz="1800" b="0" dirty="0">
              <a:effectLst/>
              <a:latin typeface="Times New Roman" panose="02020603050405020304" pitchFamily="18" charset="0"/>
              <a:cs typeface="Times New Roman" panose="02020603050405020304" pitchFamily="18" charset="0"/>
            </a:endParaRPr>
          </a:p>
          <a:p>
            <a:pPr marL="51435" marR="73660" lvl="5" algn="just">
              <a:spcBef>
                <a:spcPts val="290"/>
              </a:spcBef>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	The user will be provided with a feature to purchase useful 	goods during 	their visit.</a:t>
            </a:r>
            <a:endParaRPr lang="en-US" sz="1800" b="0" dirty="0">
              <a:effectLst/>
              <a:latin typeface="Times New Roman" panose="02020603050405020304" pitchFamily="18" charset="0"/>
              <a:cs typeface="Times New Roman" panose="02020603050405020304" pitchFamily="18" charset="0"/>
            </a:endParaRPr>
          </a:p>
          <a:p>
            <a:pPr lvl="5" algn="just">
              <a:spcBef>
                <a:spcPts val="570"/>
              </a:spcBef>
            </a:pPr>
            <a:r>
              <a:rPr lang="en-US" sz="1800" b="0" i="1" u="none" strike="noStrike" dirty="0">
                <a:solidFill>
                  <a:srgbClr val="000000"/>
                </a:solidFill>
                <a:effectLst/>
                <a:latin typeface="Times New Roman" panose="02020603050405020304" pitchFamily="18" charset="0"/>
                <a:cs typeface="Times New Roman" panose="02020603050405020304" pitchFamily="18" charset="0"/>
              </a:rPr>
              <a:t>  Food</a:t>
            </a:r>
            <a:endParaRPr lang="en-US" sz="1800" b="0" dirty="0">
              <a:effectLst/>
              <a:latin typeface="Times New Roman" panose="02020603050405020304" pitchFamily="18" charset="0"/>
              <a:cs typeface="Times New Roman" panose="02020603050405020304" pitchFamily="18" charset="0"/>
            </a:endParaRPr>
          </a:p>
          <a:p>
            <a:pPr marL="85090" marR="66675" lvl="5" algn="just">
              <a:spcBef>
                <a:spcPts val="315"/>
              </a:spcBef>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	The user will be provided with a facility to order online food 	from nearby restaurants. </a:t>
            </a:r>
            <a:endParaRPr lang="en-US" sz="1800" b="0" dirty="0">
              <a:effectLst/>
              <a:latin typeface="Times New Roman" panose="02020603050405020304" pitchFamily="18" charset="0"/>
              <a:cs typeface="Times New Roman" panose="02020603050405020304" pitchFamily="18" charset="0"/>
            </a:endParaRPr>
          </a:p>
          <a:p>
            <a:pPr lvl="5" algn="just">
              <a:spcBef>
                <a:spcPts val="600"/>
              </a:spcBef>
            </a:pPr>
            <a:r>
              <a:rPr lang="en-US" sz="1800" b="0" i="1" u="none" strike="noStrike" dirty="0">
                <a:solidFill>
                  <a:srgbClr val="000000"/>
                </a:solidFill>
                <a:effectLst/>
                <a:latin typeface="Times New Roman" panose="02020603050405020304" pitchFamily="18" charset="0"/>
                <a:cs typeface="Times New Roman" panose="02020603050405020304" pitchFamily="18" charset="0"/>
              </a:rPr>
              <a:t>  Hotel Stay</a:t>
            </a:r>
            <a:endParaRPr lang="en-US" sz="1800" b="0" dirty="0">
              <a:effectLst/>
              <a:latin typeface="Times New Roman" panose="02020603050405020304" pitchFamily="18" charset="0"/>
              <a:cs typeface="Times New Roman" panose="02020603050405020304" pitchFamily="18" charset="0"/>
            </a:endParaRPr>
          </a:p>
          <a:p>
            <a:pPr marL="130810" marR="64135" lvl="5" algn="just">
              <a:spcBef>
                <a:spcPts val="5"/>
              </a:spcBef>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	The module will facilitate its user to have a look on the local 	hotels for their stay with best deals.</a:t>
            </a:r>
            <a:endParaRPr lang="en-US" sz="1800" b="0" dirty="0">
              <a:effectLst/>
              <a:latin typeface="Times New Roman" panose="02020603050405020304" pitchFamily="18" charset="0"/>
              <a:cs typeface="Times New Roman" panose="02020603050405020304" pitchFamily="18" charset="0"/>
            </a:endParaRPr>
          </a:p>
          <a:p>
            <a:pPr lvl="5" algn="just">
              <a:spcBef>
                <a:spcPts val="600"/>
              </a:spcBef>
            </a:pPr>
            <a:r>
              <a:rPr lang="en-US" sz="1800" b="0" i="1" u="none" strike="noStrike" dirty="0">
                <a:solidFill>
                  <a:srgbClr val="000000"/>
                </a:solidFill>
                <a:effectLst/>
                <a:latin typeface="Times New Roman" panose="02020603050405020304" pitchFamily="18" charset="0"/>
                <a:cs typeface="Times New Roman" panose="02020603050405020304" pitchFamily="18" charset="0"/>
              </a:rPr>
              <a:t>  Travel Planning</a:t>
            </a:r>
            <a:endParaRPr lang="en-US" sz="1800" b="0" dirty="0">
              <a:effectLst/>
              <a:latin typeface="Times New Roman" panose="02020603050405020304" pitchFamily="18" charset="0"/>
              <a:cs typeface="Times New Roman" panose="02020603050405020304" pitchFamily="18" charset="0"/>
            </a:endParaRPr>
          </a:p>
          <a:p>
            <a:pPr marL="130810" lvl="5" algn="just">
              <a:spcBef>
                <a:spcPts val="600"/>
              </a:spcBef>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	This feature can help you with the booking of your travel 	trains, flights, 	etc.</a:t>
            </a:r>
            <a:endParaRPr lang="en-US" sz="1800" b="0" dirty="0">
              <a:effectLst/>
              <a:latin typeface="Times New Roman" panose="02020603050405020304" pitchFamily="18" charset="0"/>
              <a:cs typeface="Times New Roman" panose="02020603050405020304" pitchFamily="18" charset="0"/>
            </a:endParaRPr>
          </a:p>
          <a:p>
            <a:br>
              <a:rPr lang="en-US" dirty="0"/>
            </a:br>
            <a:endParaRPr lang="en-IN" dirty="0"/>
          </a:p>
        </p:txBody>
      </p:sp>
    </p:spTree>
    <p:extLst>
      <p:ext uri="{BB962C8B-B14F-4D97-AF65-F5344CB8AC3E}">
        <p14:creationId xmlns:p14="http://schemas.microsoft.com/office/powerpoint/2010/main" val="3038102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83CB-46E1-4644-8912-57DB315C49E8}"/>
              </a:ext>
            </a:extLst>
          </p:cNvPr>
          <p:cNvSpPr>
            <a:spLocks noGrp="1"/>
          </p:cNvSpPr>
          <p:nvPr>
            <p:ph type="title"/>
          </p:nvPr>
        </p:nvSpPr>
        <p:spPr/>
        <p:txBody>
          <a:bodyPr/>
          <a:lstStyle/>
          <a:p>
            <a:r>
              <a:rPr lang="en-IN" sz="3600" b="1" i="0" u="none" strike="noStrike" dirty="0">
                <a:solidFill>
                  <a:srgbClr val="000000"/>
                </a:solidFill>
                <a:effectLst/>
                <a:latin typeface="Times New Roman" panose="02020603050405020304" pitchFamily="18" charset="0"/>
              </a:rPr>
              <a:t>Project Modules:</a:t>
            </a:r>
            <a:endParaRPr lang="en-IN" sz="3600" dirty="0"/>
          </a:p>
        </p:txBody>
      </p:sp>
      <p:pic>
        <p:nvPicPr>
          <p:cNvPr id="6146" name="Picture 2">
            <a:extLst>
              <a:ext uri="{FF2B5EF4-FFF2-40B4-BE49-F238E27FC236}">
                <a16:creationId xmlns:a16="http://schemas.microsoft.com/office/drawing/2014/main" id="{35E69DF2-8F0C-4527-9462-E5093821C6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1" t="26592" r="32166" b="11778"/>
          <a:stretch/>
        </p:blipFill>
        <p:spPr bwMode="auto">
          <a:xfrm>
            <a:off x="807720" y="2225040"/>
            <a:ext cx="7528560" cy="402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80741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1289</TotalTime>
  <Words>973</Words>
  <Application>Microsoft Office PowerPoint</Application>
  <PresentationFormat>On-screen Show (4:3)</PresentationFormat>
  <Paragraphs>139</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Times New Roman</vt:lpstr>
      <vt:lpstr>Office Theme</vt:lpstr>
      <vt:lpstr>PowerPoint Presentation</vt:lpstr>
      <vt:lpstr>Approval from guide for the evaluation</vt:lpstr>
      <vt:lpstr>Contents:</vt:lpstr>
      <vt:lpstr>Workload distribution of the team</vt:lpstr>
      <vt:lpstr>PowerPoint Presentation</vt:lpstr>
      <vt:lpstr>Problem Definition:</vt:lpstr>
      <vt:lpstr>Novelty</vt:lpstr>
      <vt:lpstr>Project Contents:</vt:lpstr>
      <vt:lpstr>Project Modules:</vt:lpstr>
      <vt:lpstr>Feasibility</vt:lpstr>
      <vt:lpstr>Project overview:</vt:lpstr>
      <vt:lpstr>Project overview:</vt:lpstr>
      <vt:lpstr>Project overview:</vt:lpstr>
      <vt:lpstr>Project overview:</vt:lpstr>
      <vt:lpstr>Project overview:</vt:lpstr>
      <vt:lpstr>Project overview:</vt:lpstr>
      <vt:lpstr>Project overview:</vt:lpstr>
      <vt:lpstr>Project overview:</vt:lpstr>
      <vt:lpstr>Project overview:</vt:lpstr>
      <vt:lpstr>Project overview:</vt:lpstr>
      <vt:lpstr>Project overview:</vt:lpstr>
      <vt:lpstr>Project overview:</vt:lpstr>
      <vt:lpstr>PowerPoint Presentation</vt:lpstr>
      <vt:lpstr>Team Details:</vt:lpstr>
      <vt:lpstr>Approval from guide for the evaluation</vt:lpstr>
      <vt:lpstr>Proof of paper accepted or communicated/ Hackathon/ Patent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dc:creator>
  <cp:lastModifiedBy>Aman Chauhan</cp:lastModifiedBy>
  <cp:revision>29</cp:revision>
  <dcterms:created xsi:type="dcterms:W3CDTF">2019-03-30T06:52:13Z</dcterms:created>
  <dcterms:modified xsi:type="dcterms:W3CDTF">2022-05-02T03:50:39Z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